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78" r:id="rId2"/>
    <p:sldId id="379" r:id="rId3"/>
    <p:sldId id="380" r:id="rId4"/>
    <p:sldId id="412" r:id="rId5"/>
    <p:sldId id="411" r:id="rId6"/>
    <p:sldId id="403" r:id="rId7"/>
    <p:sldId id="414" r:id="rId8"/>
    <p:sldId id="415" r:id="rId9"/>
    <p:sldId id="416" r:id="rId10"/>
    <p:sldId id="419" r:id="rId11"/>
    <p:sldId id="420" r:id="rId12"/>
    <p:sldId id="418" r:id="rId13"/>
    <p:sldId id="417" r:id="rId14"/>
    <p:sldId id="424" r:id="rId15"/>
    <p:sldId id="423" r:id="rId16"/>
    <p:sldId id="422" r:id="rId17"/>
    <p:sldId id="425" r:id="rId18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黑体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0000"/>
    <a:srgbClr val="000000"/>
    <a:srgbClr val="DDDDDD"/>
    <a:srgbClr val="EAEAEA"/>
    <a:srgbClr val="FFFFCC"/>
    <a:srgbClr val="CCECFF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1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06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D3D6BF73-0E0C-451A-B3E0-9604FE35CAE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anchor="ctr"/>
          <a:lstStyle/>
          <a:p>
            <a:endParaRPr lang="zh-CN" altLang="en-US" smtClean="0"/>
          </a:p>
        </p:txBody>
      </p:sp>
      <p:sp>
        <p:nvSpPr>
          <p:cNvPr id="71684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buFont typeface="Arial" pitchFamily="34" charset="0"/>
              <a:buNone/>
            </a:pPr>
            <a:fld id="{5F01A44E-E7E3-42C7-8C87-280DA8955F50}" type="slidenum">
              <a:rPr lang="zh-CN" altLang="en-US" sz="1200">
                <a:ea typeface="宋体" pitchFamily="2" charset="-122"/>
              </a:rPr>
              <a:pPr algn="r">
                <a:buFont typeface="Arial" pitchFamily="34" charset="0"/>
                <a:buNone/>
              </a:pPr>
              <a:t>2</a:t>
            </a:fld>
            <a:endParaRPr lang="en-US" altLang="zh-CN" sz="1200"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anchor="ctr"/>
          <a:lstStyle/>
          <a:p>
            <a:endParaRPr lang="zh-CN" altLang="en-US" smtClean="0"/>
          </a:p>
        </p:txBody>
      </p:sp>
      <p:sp>
        <p:nvSpPr>
          <p:cNvPr id="7270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buFont typeface="Arial" pitchFamily="34" charset="0"/>
              <a:buNone/>
            </a:pPr>
            <a:fld id="{25D4B06C-5906-49BB-ACA5-1A9BB2D03212}" type="slidenum">
              <a:rPr lang="zh-CN" altLang="en-US" sz="1200">
                <a:solidFill>
                  <a:srgbClr val="000000"/>
                </a:solidFill>
                <a:ea typeface="宋体" pitchFamily="2" charset="-122"/>
              </a:rPr>
              <a:pPr algn="r">
                <a:buFont typeface="Arial" pitchFamily="34" charset="0"/>
                <a:buNone/>
              </a:pPr>
              <a:t>3</a:t>
            </a:fld>
            <a:endParaRPr lang="en-US" altLang="zh-CN" sz="1200">
              <a:solidFill>
                <a:srgbClr val="000000"/>
              </a:solidFill>
              <a:ea typeface="宋体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gray">
          <a:xfrm>
            <a:off x="8004175" y="0"/>
            <a:ext cx="1139825" cy="6858000"/>
          </a:xfrm>
          <a:prstGeom prst="rect">
            <a:avLst/>
          </a:prstGeom>
          <a:solidFill>
            <a:schemeClr val="bg2">
              <a:alpha val="39999"/>
            </a:schemeClr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9pPr>
          </a:lstStyle>
          <a:p>
            <a:pPr eaLnBrk="1" hangingPunct="1">
              <a:defRPr/>
            </a:pPr>
            <a:endParaRPr lang="zh-CN" altLang="en-US" smtClean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4638675"/>
            <a:ext cx="9144000" cy="2219325"/>
          </a:xfrm>
          <a:prstGeom prst="rect">
            <a:avLst/>
          </a:prstGeom>
          <a:solidFill>
            <a:schemeClr val="folHlink">
              <a:alpha val="30980"/>
            </a:schemeClr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9pPr>
          </a:lstStyle>
          <a:p>
            <a:pPr eaLnBrk="1" hangingPunct="1">
              <a:defRPr/>
            </a:pPr>
            <a:endParaRPr lang="zh-CN" altLang="en-US" smtClean="0"/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gray">
          <a:xfrm>
            <a:off x="7696200" y="5943600"/>
            <a:ext cx="609600" cy="533400"/>
          </a:xfrm>
          <a:prstGeom prst="hexagon">
            <a:avLst>
              <a:gd name="adj" fmla="val 28571"/>
              <a:gd name="vf" fmla="val 115470"/>
            </a:avLst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9pPr>
          </a:lstStyle>
          <a:p>
            <a:pPr eaLnBrk="1" hangingPunct="1">
              <a:defRPr/>
            </a:pPr>
            <a:endParaRPr lang="zh-CN" altLang="en-US" smtClean="0"/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gray">
          <a:xfrm>
            <a:off x="8229600" y="5638800"/>
            <a:ext cx="609600" cy="533400"/>
          </a:xfrm>
          <a:prstGeom prst="hexagon">
            <a:avLst>
              <a:gd name="adj" fmla="val 28571"/>
              <a:gd name="vf" fmla="val 115470"/>
            </a:avLst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9pPr>
          </a:lstStyle>
          <a:p>
            <a:pPr eaLnBrk="1" hangingPunct="1">
              <a:defRPr/>
            </a:pPr>
            <a:endParaRPr lang="zh-CN" altLang="en-US" smtClean="0"/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gray">
          <a:xfrm>
            <a:off x="8220075" y="6229350"/>
            <a:ext cx="609600" cy="533400"/>
          </a:xfrm>
          <a:prstGeom prst="hexagon">
            <a:avLst>
              <a:gd name="adj" fmla="val 28571"/>
              <a:gd name="vf" fmla="val 115470"/>
            </a:avLst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9pPr>
          </a:lstStyle>
          <a:p>
            <a:pPr eaLnBrk="1" hangingPunct="1">
              <a:defRPr/>
            </a:pPr>
            <a:endParaRPr lang="zh-CN" altLang="en-US" smtClean="0"/>
          </a:p>
        </p:txBody>
      </p:sp>
      <p:pic>
        <p:nvPicPr>
          <p:cNvPr id="8" name="Picture 9" descr="hebeu_logo_01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0981"/>
          <a:stretch>
            <a:fillRect/>
          </a:stretch>
        </p:blipFill>
        <p:spPr bwMode="auto">
          <a:xfrm>
            <a:off x="0" y="0"/>
            <a:ext cx="1692275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7" name="Rectangle 9"/>
          <p:cNvSpPr>
            <a:spLocks noGrp="1" noChangeArrowheads="1"/>
          </p:cNvSpPr>
          <p:nvPr>
            <p:ph type="ctrTitle"/>
          </p:nvPr>
        </p:nvSpPr>
        <p:spPr bwMode="gray">
          <a:xfrm>
            <a:off x="1143000" y="990600"/>
            <a:ext cx="6705600" cy="1012825"/>
          </a:xfrm>
        </p:spPr>
        <p:txBody>
          <a:bodyPr/>
          <a:lstStyle>
            <a:lvl1pPr algn="ctr">
              <a:defRPr sz="36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3352800" y="6553200"/>
            <a:ext cx="2133600" cy="152400"/>
          </a:xfrm>
        </p:spPr>
        <p:txBody>
          <a:bodyPr/>
          <a:lstStyle>
            <a:lvl1pPr algn="r">
              <a:defRPr sz="1000">
                <a:solidFill>
                  <a:schemeClr val="tx2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" name="Rectangle 11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477000"/>
            <a:ext cx="2590800" cy="22860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chemeClr val="tx2"/>
                </a:solidFill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11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210550" y="6467475"/>
            <a:ext cx="533400" cy="244475"/>
          </a:xfrm>
        </p:spPr>
        <p:txBody>
          <a:bodyPr/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BFF90B88-0BB3-40BF-A141-B62233B5DF6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2A0E4-C845-445B-A9F0-05653295010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53200" y="381000"/>
            <a:ext cx="1835150" cy="59436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044575" y="381000"/>
            <a:ext cx="5356225" cy="59436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6CAB5-77C0-49BE-8CEE-A028A9554A3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6705600" cy="563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1044575" y="1076325"/>
            <a:ext cx="3595688" cy="52482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792663" y="1076325"/>
            <a:ext cx="3595687" cy="25479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792663" y="3776663"/>
            <a:ext cx="3595687" cy="254793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430662-ABDC-4507-8F7F-5923B62624E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88486F-6EFE-4E7F-A539-D911E4EA8B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43802-A80C-4B86-90C2-CC38A1707DE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044575" y="1076325"/>
            <a:ext cx="3595688" cy="52482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2663" y="1076325"/>
            <a:ext cx="3595687" cy="52482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C6ACC-DDE4-4230-A810-50A96F555AA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4D8E3F-208D-4C10-9A5F-C24D1848FBF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DF713-7044-4E82-89AB-80EAF0DD31F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82F88-8525-4D1C-AA36-2EC8457ED7E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1D31F-74AE-4D7E-8935-213496F1243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C04E8-4015-4C37-ABD4-B6378FBCA86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gray">
          <a:xfrm>
            <a:off x="-9525" y="344488"/>
            <a:ext cx="9153525" cy="633412"/>
          </a:xfrm>
          <a:custGeom>
            <a:avLst/>
            <a:gdLst>
              <a:gd name="T0" fmla="*/ 0 w 5049"/>
              <a:gd name="T1" fmla="*/ 0 h 1471"/>
              <a:gd name="T2" fmla="*/ 2147483646 w 5049"/>
              <a:gd name="T3" fmla="*/ 159643076 h 1471"/>
              <a:gd name="T4" fmla="*/ 2147483646 w 5049"/>
              <a:gd name="T5" fmla="*/ 2147483646 h 1471"/>
              <a:gd name="T6" fmla="*/ 0 w 5049"/>
              <a:gd name="T7" fmla="*/ 2147483646 h 1471"/>
              <a:gd name="T8" fmla="*/ 0 w 5049"/>
              <a:gd name="T9" fmla="*/ 0 h 14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049" h="1471">
                <a:moveTo>
                  <a:pt x="0" y="0"/>
                </a:moveTo>
                <a:lnTo>
                  <a:pt x="5049" y="2"/>
                </a:lnTo>
                <a:lnTo>
                  <a:pt x="5048" y="1458"/>
                </a:lnTo>
                <a:lnTo>
                  <a:pt x="0" y="147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0" y="0"/>
            <a:ext cx="990600" cy="6858000"/>
            <a:chOff x="5040" y="0"/>
            <a:chExt cx="720" cy="4320"/>
          </a:xfrm>
        </p:grpSpPr>
        <p:sp>
          <p:nvSpPr>
            <p:cNvPr id="1036" name="Rectangle 4"/>
            <p:cNvSpPr>
              <a:spLocks noChangeArrowheads="1"/>
            </p:cNvSpPr>
            <p:nvPr/>
          </p:nvSpPr>
          <p:spPr bwMode="gray">
            <a:xfrm>
              <a:off x="5042" y="0"/>
              <a:ext cx="718" cy="4320"/>
            </a:xfrm>
            <a:prstGeom prst="rect">
              <a:avLst/>
            </a:prstGeom>
            <a:solidFill>
              <a:schemeClr val="folHlink">
                <a:alpha val="39999"/>
              </a:schemeClr>
            </a:soli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37" name="Rectangle 5"/>
            <p:cNvSpPr>
              <a:spLocks noChangeArrowheads="1"/>
            </p:cNvSpPr>
            <p:nvPr/>
          </p:nvSpPr>
          <p:spPr bwMode="gray">
            <a:xfrm>
              <a:off x="5040" y="219"/>
              <a:ext cx="720" cy="39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1028" name="AutoShape 6"/>
          <p:cNvSpPr>
            <a:spLocks noChangeArrowheads="1"/>
          </p:cNvSpPr>
          <p:nvPr/>
        </p:nvSpPr>
        <p:spPr bwMode="gray">
          <a:xfrm>
            <a:off x="8131175" y="5943600"/>
            <a:ext cx="609600" cy="533400"/>
          </a:xfrm>
          <a:prstGeom prst="hexagon">
            <a:avLst>
              <a:gd name="adj" fmla="val 28571"/>
              <a:gd name="vf" fmla="val 115470"/>
            </a:avLst>
          </a:prstGeom>
          <a:solidFill>
            <a:srgbClr val="5086C2">
              <a:alpha val="34901"/>
            </a:srgbClr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9pPr>
          </a:lstStyle>
          <a:p>
            <a:pPr eaLnBrk="1" hangingPunct="1">
              <a:defRPr/>
            </a:pPr>
            <a:endParaRPr lang="zh-CN" altLang="en-US" smtClean="0"/>
          </a:p>
        </p:txBody>
      </p:sp>
      <p:sp>
        <p:nvSpPr>
          <p:cNvPr id="1029" name="AutoShape 7"/>
          <p:cNvSpPr>
            <a:spLocks noChangeArrowheads="1"/>
          </p:cNvSpPr>
          <p:nvPr/>
        </p:nvSpPr>
        <p:spPr bwMode="gray">
          <a:xfrm>
            <a:off x="8664575" y="5638800"/>
            <a:ext cx="609600" cy="533400"/>
          </a:xfrm>
          <a:prstGeom prst="hexagon">
            <a:avLst>
              <a:gd name="adj" fmla="val 28571"/>
              <a:gd name="vf" fmla="val 115470"/>
            </a:avLst>
          </a:prstGeom>
          <a:solidFill>
            <a:srgbClr val="5086C2">
              <a:alpha val="34901"/>
            </a:srgbClr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9pPr>
          </a:lstStyle>
          <a:p>
            <a:pPr eaLnBrk="1" hangingPunct="1">
              <a:defRPr/>
            </a:pPr>
            <a:endParaRPr lang="zh-CN" altLang="en-US" smtClean="0"/>
          </a:p>
        </p:txBody>
      </p:sp>
      <p:sp>
        <p:nvSpPr>
          <p:cNvPr id="1030" name="AutoShape 8"/>
          <p:cNvSpPr>
            <a:spLocks noChangeArrowheads="1"/>
          </p:cNvSpPr>
          <p:nvPr/>
        </p:nvSpPr>
        <p:spPr bwMode="gray">
          <a:xfrm>
            <a:off x="8655050" y="6229350"/>
            <a:ext cx="609600" cy="533400"/>
          </a:xfrm>
          <a:prstGeom prst="hexagon">
            <a:avLst>
              <a:gd name="adj" fmla="val 28571"/>
              <a:gd name="vf" fmla="val 115470"/>
            </a:avLst>
          </a:prstGeom>
          <a:solidFill>
            <a:srgbClr val="5086C2">
              <a:alpha val="34901"/>
            </a:srgbClr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9pPr>
          </a:lstStyle>
          <a:p>
            <a:pPr eaLnBrk="1" hangingPunct="1">
              <a:defRPr/>
            </a:pPr>
            <a:endParaRPr lang="zh-CN" altLang="en-US" smtClean="0"/>
          </a:p>
        </p:txBody>
      </p:sp>
      <p:sp>
        <p:nvSpPr>
          <p:cNvPr id="103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4575" y="1076325"/>
            <a:ext cx="7343775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19863"/>
            <a:ext cx="2133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86750" y="6386513"/>
            <a:ext cx="4572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bg1"/>
                </a:solidFill>
                <a:latin typeface="Verdana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A497F5AF-497B-40DF-8702-DB5B186FA5F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2" name="Rectangle 12"/>
          <p:cNvSpPr>
            <a:spLocks noGrp="1" noChangeArrowheads="1"/>
          </p:cNvSpPr>
          <p:nvPr>
            <p:ph type="title"/>
          </p:nvPr>
        </p:nvSpPr>
        <p:spPr bwMode="white">
          <a:xfrm>
            <a:off x="1143000" y="381000"/>
            <a:ext cx="67056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pic>
        <p:nvPicPr>
          <p:cNvPr id="3" name="Picture 13" descr="logo(透明)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9688" y="133350"/>
            <a:ext cx="1079500" cy="94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微软雅黑" panose="020B0503020204020204" pitchFamily="34" charset="-122"/>
          <a:ea typeface="微软雅黑" panose="020B0503020204020204" pitchFamily="34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微软雅黑" panose="020B0503020204020204" pitchFamily="34" charset="-122"/>
          <a:ea typeface="微软雅黑" panose="020B0503020204020204" pitchFamily="34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微软雅黑" panose="020B0503020204020204" pitchFamily="34" charset="-122"/>
          <a:ea typeface="微软雅黑" panose="020B0503020204020204" pitchFamily="34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微软雅黑" panose="020B0503020204020204" pitchFamily="34" charset="-122"/>
          <a:ea typeface="微软雅黑" panose="020B0503020204020204" pitchFamily="34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微软雅黑" panose="020B0503020204020204" pitchFamily="34" charset="-122"/>
          <a:ea typeface="微软雅黑" panose="020B0503020204020204" pitchFamily="34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微软雅黑" panose="020B0503020204020204" pitchFamily="34" charset="-122"/>
          <a:ea typeface="微软雅黑" panose="020B0503020204020204" pitchFamily="34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微软雅黑" panose="020B0503020204020204" pitchFamily="34" charset="-122"/>
          <a:ea typeface="微软雅黑" panose="020B0503020204020204" pitchFamily="34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微软雅黑" panose="020B0503020204020204" pitchFamily="34" charset="-122"/>
          <a:ea typeface="微软雅黑" panose="020B0503020204020204" pitchFamily="34" charset="-122"/>
        </a:defRPr>
      </a:lvl9pPr>
    </p:titleStyle>
    <p:bodyStyle>
      <a:lvl1pPr marL="342900" indent="-342900" algn="just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just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600" kern="1200">
          <a:solidFill>
            <a:srgbClr val="000000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2pPr>
      <a:lvl3pPr marL="1143000" indent="-228600" algn="just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rgbClr val="000000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rgbClr val="000000"/>
          </a:solidFill>
          <a:latin typeface="Arial" panose="020B0604020202020204" pitchFamily="34" charset="0"/>
          <a:ea typeface="黑体" panose="02010609060101010101" pitchFamily="49" charset="-122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rgbClr val="000000"/>
          </a:solidFill>
          <a:latin typeface="Arial" panose="020B0604020202020204" pitchFamily="34" charset="0"/>
          <a:ea typeface="黑体" panose="02010609060101010101" pitchFamily="49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 idx="4294967295"/>
          </p:nvPr>
        </p:nvSpPr>
        <p:spPr bwMode="gray">
          <a:xfrm>
            <a:off x="684213" y="1628775"/>
            <a:ext cx="7634287" cy="1512888"/>
          </a:xfrm>
        </p:spPr>
        <p:txBody>
          <a:bodyPr/>
          <a:lstStyle/>
          <a:p>
            <a:pPr algn="ctr" eaLnBrk="1" hangingPunct="1"/>
            <a:r>
              <a:rPr lang="zh-CN" altLang="en-US" sz="2800" smtClean="0">
                <a:solidFill>
                  <a:schemeClr val="accent1"/>
                </a:solidFill>
              </a:rPr>
              <a:t>兽医药理学基础知识</a:t>
            </a:r>
            <a:r>
              <a:rPr lang="zh-CN" altLang="en-US" smtClean="0">
                <a:solidFill>
                  <a:schemeClr val="accent1"/>
                </a:solidFill>
              </a:rPr>
              <a:t/>
            </a:r>
            <a:br>
              <a:rPr lang="zh-CN" altLang="en-US" smtClean="0">
                <a:solidFill>
                  <a:schemeClr val="accent1"/>
                </a:solidFill>
              </a:rPr>
            </a:br>
            <a:r>
              <a:rPr lang="zh-CN" altLang="en-US" smtClean="0">
                <a:solidFill>
                  <a:schemeClr val="accent1"/>
                </a:solidFill>
              </a:rPr>
              <a:t>兽药对动物疾病的“护驾”之旅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771775" y="5157788"/>
            <a:ext cx="338440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kumimoji="1" lang="zh-CN" altLang="en-US" sz="2400" b="1" dirty="0" smtClean="0">
                <a:latin typeface="黑体" pitchFamily="49" charset="-122"/>
              </a:rPr>
              <a:t>   主讲教师：赵霞</a:t>
            </a:r>
            <a:endParaRPr kumimoji="1" lang="zh-CN" altLang="en-US" sz="2400" b="1" dirty="0">
              <a:latin typeface="黑体" pitchFamily="49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27784" y="4005064"/>
            <a:ext cx="38164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 smtClean="0">
                <a:solidFill>
                  <a:srgbClr val="FF0000"/>
                </a:solidFill>
              </a:rPr>
              <a:t>第十二章第七讲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三、氨基糖苷类药物</a:t>
            </a:r>
            <a:r>
              <a:rPr lang="zh-CN" altLang="zh-CN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共性</a:t>
            </a:r>
            <a:endParaRPr lang="zh-CN" altLang="en-US" dirty="0" smtClean="0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1044575" y="1196752"/>
            <a:ext cx="7415857" cy="2016224"/>
          </a:xfrm>
        </p:spPr>
        <p:txBody>
          <a:bodyPr/>
          <a:lstStyle/>
          <a:p>
            <a:pPr>
              <a:buNone/>
            </a:pPr>
            <a:r>
              <a:rPr lang="en-US" altLang="zh-CN" b="1" dirty="0" smtClean="0"/>
              <a:t>4.</a:t>
            </a:r>
            <a:r>
              <a:rPr lang="zh-CN" altLang="zh-CN" b="1" dirty="0" smtClean="0"/>
              <a:t>作用机理相似；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对</a:t>
            </a:r>
            <a:r>
              <a:rPr lang="zh-CN" altLang="zh-CN" b="1" dirty="0" smtClean="0"/>
              <a:t>细菌的蛋白质合成</a:t>
            </a:r>
            <a:r>
              <a:rPr lang="zh-CN" altLang="en-US" b="1" dirty="0" smtClean="0"/>
              <a:t>全过程抑制作用。（见下图）</a:t>
            </a:r>
            <a:endParaRPr lang="en-US" altLang="zh-CN" b="1" dirty="0" smtClean="0"/>
          </a:p>
          <a:p>
            <a:pPr>
              <a:buNone/>
            </a:pPr>
            <a:r>
              <a:rPr lang="zh-CN" altLang="zh-CN" b="1" dirty="0" smtClean="0"/>
              <a:t>还可通过离子吸附作用附着于细菌表面而造成胞膜缺损，胞膜通透性增加</a:t>
            </a:r>
            <a:r>
              <a:rPr lang="zh-CN" altLang="en-US" b="1" dirty="0" smtClean="0"/>
              <a:t>。</a:t>
            </a:r>
            <a:endParaRPr lang="en-US" altLang="zh-CN" b="1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3212976"/>
            <a:ext cx="5174568" cy="3128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2562" name="Picture 2" descr="幻灯片5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052736"/>
            <a:ext cx="7488832" cy="5377808"/>
          </a:xfrm>
          <a:prstGeom prst="rect">
            <a:avLst/>
          </a:prstGeom>
          <a:noFill/>
        </p:spPr>
      </p:pic>
      <p:sp>
        <p:nvSpPr>
          <p:cNvPr id="3" name="矩形 2"/>
          <p:cNvSpPr/>
          <p:nvPr/>
        </p:nvSpPr>
        <p:spPr>
          <a:xfrm>
            <a:off x="1115616" y="404664"/>
            <a:ext cx="46987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Arial" pitchFamily="34" charset="0"/>
              </a:rPr>
              <a:t>三、氨基糖苷类药物</a:t>
            </a:r>
            <a:r>
              <a:rPr lang="zh-CN" altLang="zh-CN" sz="32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Arial" pitchFamily="34" charset="0"/>
              </a:rPr>
              <a:t>共性</a:t>
            </a:r>
            <a:endParaRPr lang="zh-CN" altLang="en-US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三、氨基糖苷类药物</a:t>
            </a:r>
            <a:r>
              <a:rPr lang="zh-CN" altLang="zh-CN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共性</a:t>
            </a:r>
            <a:endParaRPr lang="zh-CN" altLang="en-US" dirty="0" smtClean="0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1044575" y="1196752"/>
            <a:ext cx="7343775" cy="4248472"/>
          </a:xfrm>
        </p:spPr>
        <p:txBody>
          <a:bodyPr/>
          <a:lstStyle/>
          <a:p>
            <a:pPr>
              <a:buNone/>
            </a:pPr>
            <a:r>
              <a:rPr lang="en-US" altLang="zh-CN" b="1" dirty="0" smtClean="0"/>
              <a:t>5.</a:t>
            </a:r>
            <a:r>
              <a:rPr lang="zh-CN" altLang="zh-CN" b="1" dirty="0" smtClean="0"/>
              <a:t>耐药性相似；</a:t>
            </a:r>
            <a:endParaRPr lang="en-US" altLang="zh-CN" b="1" dirty="0" smtClean="0"/>
          </a:p>
          <a:p>
            <a:pPr>
              <a:buNone/>
            </a:pPr>
            <a:r>
              <a:rPr lang="zh-CN" altLang="zh-CN" b="1" dirty="0" smtClean="0"/>
              <a:t>主要耐药机制为</a:t>
            </a:r>
            <a:endParaRPr lang="en-US" altLang="zh-CN" b="1" dirty="0" smtClean="0"/>
          </a:p>
          <a:p>
            <a:pPr>
              <a:buNone/>
            </a:pPr>
            <a:r>
              <a:rPr lang="zh-CN" altLang="zh-CN" b="1" dirty="0" smtClean="0"/>
              <a:t>（</a:t>
            </a:r>
            <a:r>
              <a:rPr lang="en-US" altLang="zh-CN" b="1" dirty="0" smtClean="0"/>
              <a:t>1</a:t>
            </a:r>
            <a:r>
              <a:rPr lang="zh-CN" altLang="zh-CN" b="1" dirty="0" smtClean="0"/>
              <a:t>）主要通过质粒介导产生钝化酶</a:t>
            </a:r>
            <a:endParaRPr lang="en-US" altLang="zh-CN" b="1" dirty="0" smtClean="0"/>
          </a:p>
          <a:p>
            <a:pPr>
              <a:buNone/>
            </a:pPr>
            <a:r>
              <a:rPr lang="zh-CN" altLang="zh-CN" b="1" dirty="0" smtClean="0"/>
              <a:t>（</a:t>
            </a:r>
            <a:r>
              <a:rPr lang="en-US" altLang="zh-CN" b="1" dirty="0" smtClean="0"/>
              <a:t>2</a:t>
            </a:r>
            <a:r>
              <a:rPr lang="zh-CN" altLang="zh-CN" b="1" dirty="0" smtClean="0"/>
              <a:t>）细菌细胞壁通透性的改变</a:t>
            </a:r>
            <a:endParaRPr lang="en-US" altLang="zh-CN" b="1" dirty="0" smtClean="0"/>
          </a:p>
          <a:p>
            <a:pPr>
              <a:buNone/>
            </a:pPr>
            <a:r>
              <a:rPr lang="zh-CN" altLang="zh-CN" b="1" dirty="0" smtClean="0"/>
              <a:t>（</a:t>
            </a:r>
            <a:r>
              <a:rPr lang="en-US" altLang="zh-CN" b="1" dirty="0" smtClean="0"/>
              <a:t>3</a:t>
            </a:r>
            <a:r>
              <a:rPr lang="zh-CN" altLang="zh-CN" b="1" dirty="0" smtClean="0"/>
              <a:t>）修饰靶位蛋白</a:t>
            </a:r>
            <a:endParaRPr lang="en-US" altLang="zh-CN" b="1" dirty="0" smtClean="0"/>
          </a:p>
          <a:p>
            <a:pPr>
              <a:buNone/>
            </a:pPr>
            <a:r>
              <a:rPr lang="zh-CN" altLang="zh-CN" b="1" dirty="0" smtClean="0"/>
              <a:t>（</a:t>
            </a:r>
            <a:r>
              <a:rPr lang="en-US" altLang="zh-CN" b="1" dirty="0" smtClean="0"/>
              <a:t>4</a:t>
            </a:r>
            <a:r>
              <a:rPr lang="zh-CN" altLang="zh-CN" b="1" dirty="0" smtClean="0"/>
              <a:t>）胞内转运功能的异常</a:t>
            </a:r>
            <a:endParaRPr lang="en-US" altLang="zh-CN" b="1" dirty="0" smtClean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3789040"/>
            <a:ext cx="2411760" cy="243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三、氨基糖苷类药物</a:t>
            </a:r>
            <a:r>
              <a:rPr lang="zh-CN" altLang="zh-CN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共性</a:t>
            </a:r>
            <a:endParaRPr lang="zh-CN" altLang="en-US" dirty="0" smtClean="0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1044575" y="1196752"/>
            <a:ext cx="7343775" cy="4248472"/>
          </a:xfrm>
        </p:spPr>
        <p:txBody>
          <a:bodyPr/>
          <a:lstStyle/>
          <a:p>
            <a:pPr>
              <a:buNone/>
            </a:pPr>
            <a:r>
              <a:rPr lang="en-US" altLang="zh-CN" b="1" dirty="0" smtClean="0"/>
              <a:t>6.</a:t>
            </a:r>
            <a:r>
              <a:rPr lang="zh-CN" altLang="zh-CN" b="1" dirty="0" smtClean="0"/>
              <a:t>不良反应相似。</a:t>
            </a:r>
            <a:endParaRPr lang="en-US" altLang="zh-CN" b="1" dirty="0" smtClean="0"/>
          </a:p>
          <a:p>
            <a:pPr>
              <a:buNone/>
            </a:pPr>
            <a:r>
              <a:rPr lang="zh-CN" altLang="zh-CN" b="1" dirty="0" smtClean="0"/>
              <a:t>（</a:t>
            </a:r>
            <a:r>
              <a:rPr lang="en-US" altLang="zh-CN" b="1" dirty="0" smtClean="0"/>
              <a:t>1</a:t>
            </a:r>
            <a:r>
              <a:rPr lang="zh-CN" altLang="zh-CN" b="1" dirty="0" smtClean="0"/>
              <a:t>）耳毒性：</a:t>
            </a:r>
            <a:endParaRPr lang="en-US" altLang="zh-CN" b="1" dirty="0" smtClean="0"/>
          </a:p>
          <a:p>
            <a:pPr>
              <a:buNone/>
            </a:pPr>
            <a:r>
              <a:rPr lang="zh-CN" altLang="zh-CN" b="1" dirty="0" smtClean="0"/>
              <a:t>（</a:t>
            </a:r>
            <a:r>
              <a:rPr lang="en-US" altLang="zh-CN" b="1" dirty="0" smtClean="0"/>
              <a:t>2</a:t>
            </a:r>
            <a:r>
              <a:rPr lang="zh-CN" altLang="zh-CN" b="1" dirty="0" smtClean="0"/>
              <a:t>）肾毒性</a:t>
            </a:r>
            <a:r>
              <a:rPr lang="en-US" altLang="zh-CN" b="1" dirty="0" smtClean="0"/>
              <a:t>:</a:t>
            </a:r>
          </a:p>
          <a:p>
            <a:pPr>
              <a:buNone/>
            </a:pPr>
            <a:r>
              <a:rPr lang="zh-CN" altLang="zh-CN" b="1" dirty="0" smtClean="0"/>
              <a:t>（</a:t>
            </a:r>
            <a:r>
              <a:rPr lang="en-US" altLang="zh-CN" b="1" dirty="0" smtClean="0"/>
              <a:t>3</a:t>
            </a:r>
            <a:r>
              <a:rPr lang="zh-CN" altLang="zh-CN" b="1" dirty="0" smtClean="0"/>
              <a:t>）肌毒性</a:t>
            </a:r>
            <a:r>
              <a:rPr lang="en-US" altLang="zh-CN" b="1" dirty="0" smtClean="0"/>
              <a:t>:</a:t>
            </a:r>
            <a:r>
              <a:rPr lang="zh-CN" altLang="en-US" b="1" dirty="0" smtClean="0"/>
              <a:t>可用</a:t>
            </a:r>
            <a:r>
              <a:rPr lang="zh-CN" altLang="zh-CN" b="1" dirty="0" smtClean="0"/>
              <a:t>葡萄糖酸钙和新斯的明</a:t>
            </a:r>
            <a:r>
              <a:rPr lang="zh-CN" altLang="en-US" b="1" dirty="0" smtClean="0"/>
              <a:t>解救。</a:t>
            </a:r>
            <a:endParaRPr lang="en-US" altLang="zh-CN" b="1" dirty="0" smtClean="0"/>
          </a:p>
          <a:p>
            <a:pPr>
              <a:buNone/>
            </a:pPr>
            <a:r>
              <a:rPr lang="zh-CN" altLang="zh-CN" b="1" dirty="0" smtClean="0"/>
              <a:t>（</a:t>
            </a:r>
            <a:r>
              <a:rPr lang="en-US" altLang="zh-CN" b="1" dirty="0" smtClean="0"/>
              <a:t>4</a:t>
            </a:r>
            <a:r>
              <a:rPr lang="zh-CN" altLang="zh-CN" b="1" dirty="0" smtClean="0"/>
              <a:t>）偶发性过敏反应</a:t>
            </a:r>
            <a:r>
              <a:rPr lang="en-US" altLang="zh-CN" b="1" dirty="0" smtClean="0"/>
              <a:t>:</a:t>
            </a:r>
            <a:endParaRPr lang="zh-CN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933056"/>
            <a:ext cx="3034797" cy="1813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四、氨基糖苷类代表</a:t>
            </a:r>
            <a:r>
              <a:rPr lang="zh-CN" altLang="zh-CN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药物</a:t>
            </a:r>
            <a:endParaRPr lang="en-US" altLang="zh-CN" dirty="0" smtClean="0">
              <a:latin typeface="微软雅黑" pitchFamily="34" charset="-122"/>
              <a:ea typeface="微软雅黑" pitchFamily="34" charset="-122"/>
              <a:sym typeface="Arial" pitchFamily="34" charset="0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1044575" y="1196752"/>
            <a:ext cx="7343775" cy="4248472"/>
          </a:xfrm>
        </p:spPr>
        <p:txBody>
          <a:bodyPr/>
          <a:lstStyle/>
          <a:p>
            <a:r>
              <a:rPr lang="zh-CN" altLang="zh-CN" b="1" dirty="0" smtClean="0">
                <a:solidFill>
                  <a:srgbClr val="C00000"/>
                </a:solidFill>
              </a:rPr>
              <a:t>链霉素</a:t>
            </a:r>
            <a:r>
              <a:rPr lang="zh-CN" altLang="zh-CN" b="1" dirty="0" smtClean="0"/>
              <a:t>：治疗鼠疫和兔热病的首选药，必要时可与青霉素类或四环素配合使用。</a:t>
            </a:r>
            <a:endParaRPr lang="zh-CN" altLang="zh-CN" dirty="0" smtClean="0"/>
          </a:p>
          <a:p>
            <a:r>
              <a:rPr lang="zh-CN" altLang="zh-CN" b="1" dirty="0" smtClean="0">
                <a:solidFill>
                  <a:srgbClr val="C00000"/>
                </a:solidFill>
              </a:rPr>
              <a:t>庆大霉素</a:t>
            </a:r>
            <a:r>
              <a:rPr lang="zh-CN" altLang="zh-CN" b="1" dirty="0" smtClean="0"/>
              <a:t>：抗菌活性最强，可与羧苄西林合用</a:t>
            </a:r>
            <a:endParaRPr lang="zh-CN" altLang="zh-CN" dirty="0" smtClean="0"/>
          </a:p>
          <a:p>
            <a:r>
              <a:rPr lang="zh-CN" altLang="zh-CN" b="1" dirty="0" smtClean="0">
                <a:solidFill>
                  <a:srgbClr val="C00000"/>
                </a:solidFill>
              </a:rPr>
              <a:t>卡那霉素</a:t>
            </a:r>
            <a:r>
              <a:rPr lang="zh-CN" altLang="zh-CN" b="1" dirty="0" smtClean="0"/>
              <a:t>：毒性及耐药菌多见，</a:t>
            </a:r>
            <a:endParaRPr lang="zh-CN" altLang="zh-CN" dirty="0" smtClean="0"/>
          </a:p>
          <a:p>
            <a:r>
              <a:rPr lang="zh-CN" altLang="zh-CN" b="1" dirty="0" smtClean="0">
                <a:solidFill>
                  <a:srgbClr val="C00000"/>
                </a:solidFill>
              </a:rPr>
              <a:t>妥布霉素</a:t>
            </a:r>
            <a:r>
              <a:rPr lang="zh-CN" altLang="zh-CN" b="1" dirty="0" smtClean="0"/>
              <a:t>：对绿脓杆菌作用强大</a:t>
            </a:r>
            <a:endParaRPr lang="en-US" altLang="zh-CN" b="1" dirty="0" smtClean="0"/>
          </a:p>
          <a:p>
            <a:r>
              <a:rPr lang="zh-CN" altLang="zh-CN" b="1" dirty="0" smtClean="0">
                <a:solidFill>
                  <a:srgbClr val="C00000"/>
                </a:solidFill>
              </a:rPr>
              <a:t>阿米卡星</a:t>
            </a:r>
            <a:r>
              <a:rPr lang="zh-CN" altLang="zh-CN" b="1" dirty="0" smtClean="0"/>
              <a:t>：抗菌谱本类最广，必要时可与羧苄西林或头孢噻吩合用。</a:t>
            </a:r>
            <a:endParaRPr lang="zh-CN" altLang="zh-CN" dirty="0" smtClean="0"/>
          </a:p>
          <a:p>
            <a:endParaRPr lang="zh-CN" altLang="zh-CN" dirty="0" smtClean="0"/>
          </a:p>
          <a:p>
            <a:pPr>
              <a:buNone/>
            </a:pPr>
            <a:endParaRPr lang="zh-CN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4293096"/>
            <a:ext cx="2183506" cy="14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四、氨基糖苷类代表</a:t>
            </a:r>
            <a:r>
              <a:rPr lang="zh-CN" altLang="zh-CN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药物</a:t>
            </a:r>
            <a:endParaRPr lang="en-US" altLang="zh-CN" dirty="0" smtClean="0">
              <a:latin typeface="微软雅黑" pitchFamily="34" charset="-122"/>
              <a:ea typeface="微软雅黑" pitchFamily="34" charset="-122"/>
              <a:sym typeface="Arial" pitchFamily="34" charset="0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1044575" y="1196752"/>
            <a:ext cx="7343775" cy="4248472"/>
          </a:xfrm>
        </p:spPr>
        <p:txBody>
          <a:bodyPr/>
          <a:lstStyle/>
          <a:p>
            <a:r>
              <a:rPr lang="zh-CN" altLang="zh-CN" b="1" dirty="0" smtClean="0">
                <a:solidFill>
                  <a:srgbClr val="C00000"/>
                </a:solidFill>
              </a:rPr>
              <a:t>替奈米星</a:t>
            </a:r>
            <a:r>
              <a:rPr lang="zh-CN" altLang="zh-CN" b="1" dirty="0" smtClean="0"/>
              <a:t>：对多种氨基糖苷类钝化酶稳定</a:t>
            </a:r>
            <a:endParaRPr lang="zh-CN" altLang="zh-CN" dirty="0" smtClean="0"/>
          </a:p>
          <a:p>
            <a:r>
              <a:rPr lang="zh-CN" altLang="zh-CN" b="1" dirty="0" smtClean="0">
                <a:solidFill>
                  <a:srgbClr val="C00000"/>
                </a:solidFill>
              </a:rPr>
              <a:t>新霉素</a:t>
            </a:r>
            <a:r>
              <a:rPr lang="zh-CN" altLang="zh-CN" b="1" dirty="0" smtClean="0"/>
              <a:t>：毒性最大</a:t>
            </a:r>
            <a:endParaRPr lang="zh-CN" altLang="zh-CN" dirty="0" smtClean="0"/>
          </a:p>
          <a:p>
            <a:r>
              <a:rPr lang="zh-CN" altLang="zh-CN" b="1" dirty="0" smtClean="0">
                <a:solidFill>
                  <a:srgbClr val="C00000"/>
                </a:solidFill>
              </a:rPr>
              <a:t>大观霉素</a:t>
            </a:r>
            <a:r>
              <a:rPr lang="zh-CN" altLang="zh-CN" b="1" dirty="0" smtClean="0"/>
              <a:t>：对淋球菌有特效，用于控制禽类的大肠杆菌病、霉形体病</a:t>
            </a:r>
            <a:endParaRPr lang="zh-CN" altLang="zh-CN" dirty="0" smtClean="0"/>
          </a:p>
          <a:p>
            <a:r>
              <a:rPr lang="zh-CN" altLang="zh-CN" b="1" dirty="0" smtClean="0">
                <a:solidFill>
                  <a:srgbClr val="C00000"/>
                </a:solidFill>
              </a:rPr>
              <a:t>安普霉素</a:t>
            </a:r>
            <a:r>
              <a:rPr lang="zh-CN" altLang="zh-CN" b="1" dirty="0" smtClean="0"/>
              <a:t>：主要用于幼龄畜禽的大肠杆菌、沙门氏菌感染，对猪的密螺旋体性痢疾、畜禽支原体病亦有效。</a:t>
            </a:r>
            <a:endParaRPr lang="zh-CN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五、</a:t>
            </a:r>
            <a:r>
              <a:rPr lang="zh-CN" altLang="zh-CN" dirty="0" smtClean="0"/>
              <a:t>多</a:t>
            </a:r>
            <a:r>
              <a:rPr lang="zh-CN" altLang="en-US" dirty="0" smtClean="0"/>
              <a:t>肽</a:t>
            </a:r>
            <a:r>
              <a:rPr lang="zh-CN" altLang="zh-CN" dirty="0" smtClean="0"/>
              <a:t>类</a:t>
            </a:r>
            <a:endParaRPr lang="zh-CN" altLang="en-US" dirty="0" smtClean="0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1044575" y="1196752"/>
            <a:ext cx="7343775" cy="4248472"/>
          </a:xfrm>
        </p:spPr>
        <p:txBody>
          <a:bodyPr/>
          <a:lstStyle/>
          <a:p>
            <a:r>
              <a:rPr lang="zh-CN" altLang="zh-CN" b="1" dirty="0" smtClean="0">
                <a:solidFill>
                  <a:srgbClr val="C00000"/>
                </a:solidFill>
              </a:rPr>
              <a:t>多粘菌素</a:t>
            </a:r>
            <a:r>
              <a:rPr lang="en-US" altLang="zh-CN" b="1" dirty="0" smtClean="0">
                <a:solidFill>
                  <a:srgbClr val="C00000"/>
                </a:solidFill>
              </a:rPr>
              <a:t>B</a:t>
            </a:r>
            <a:endParaRPr lang="zh-CN" altLang="zh-CN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altLang="zh-CN" b="1" dirty="0" smtClean="0"/>
              <a:t>1.</a:t>
            </a:r>
            <a:r>
              <a:rPr lang="zh-CN" altLang="zh-CN" b="1" dirty="0" smtClean="0"/>
              <a:t>其</a:t>
            </a:r>
            <a:r>
              <a:rPr lang="en-US" altLang="zh-CN" b="1" dirty="0" smtClean="0"/>
              <a:t>NH</a:t>
            </a:r>
            <a:r>
              <a:rPr lang="en-US" altLang="zh-CN" b="1" baseline="-25000" dirty="0" smtClean="0"/>
              <a:t>4</a:t>
            </a:r>
            <a:r>
              <a:rPr lang="en-US" altLang="zh-CN" b="1" baseline="30000" dirty="0" smtClean="0"/>
              <a:t>+</a:t>
            </a:r>
            <a:r>
              <a:rPr lang="zh-CN" altLang="zh-CN" b="1" dirty="0" smtClean="0"/>
              <a:t>能与细菌</a:t>
            </a:r>
            <a:r>
              <a:rPr lang="en-US" altLang="zh-CN" b="1" dirty="0" smtClean="0"/>
              <a:t>PO</a:t>
            </a:r>
            <a:r>
              <a:rPr lang="en-US" altLang="zh-CN" b="1" baseline="-25000" dirty="0" smtClean="0"/>
              <a:t>4</a:t>
            </a:r>
            <a:r>
              <a:rPr lang="en-US" altLang="zh-CN" b="1" baseline="30000" dirty="0" smtClean="0"/>
              <a:t>3-</a:t>
            </a:r>
            <a:r>
              <a:rPr lang="zh-CN" altLang="zh-CN" b="1" dirty="0" smtClean="0"/>
              <a:t>结合，细菌胞膜透性增加，导致细菌胞内磷酸盐、核苷酸等外漏，杀灭细菌。</a:t>
            </a:r>
            <a:endParaRPr lang="zh-CN" altLang="zh-CN" dirty="0" smtClean="0"/>
          </a:p>
          <a:p>
            <a:pPr>
              <a:buNone/>
            </a:pPr>
            <a:r>
              <a:rPr lang="en-US" altLang="zh-CN" b="1" dirty="0" smtClean="0"/>
              <a:t>2.</a:t>
            </a:r>
            <a:r>
              <a:rPr lang="zh-CN" altLang="zh-CN" b="1" dirty="0" smtClean="0"/>
              <a:t>慢效杀菌，对繁殖期、静止期的</a:t>
            </a:r>
            <a:r>
              <a:rPr lang="en-US" altLang="zh-CN" b="1" dirty="0" smtClean="0"/>
              <a:t>G-</a:t>
            </a:r>
            <a:r>
              <a:rPr lang="zh-CN" altLang="zh-CN" b="1" dirty="0" smtClean="0"/>
              <a:t>杆菌均有效</a:t>
            </a:r>
            <a:endParaRPr lang="zh-CN" altLang="zh-CN" dirty="0" smtClean="0"/>
          </a:p>
          <a:p>
            <a:pPr>
              <a:buNone/>
            </a:pPr>
            <a:r>
              <a:rPr lang="en-US" altLang="zh-CN" b="1" dirty="0" smtClean="0"/>
              <a:t>3.</a:t>
            </a:r>
            <a:r>
              <a:rPr lang="zh-CN" altLang="zh-CN" b="1" dirty="0" smtClean="0"/>
              <a:t>对铜绿假单胞菌有效</a:t>
            </a:r>
            <a:endParaRPr lang="zh-CN" altLang="zh-CN" dirty="0" smtClean="0"/>
          </a:p>
          <a:p>
            <a:pPr>
              <a:buNone/>
            </a:pPr>
            <a:r>
              <a:rPr lang="en-US" altLang="zh-CN" b="1" dirty="0" smtClean="0"/>
              <a:t>4.</a:t>
            </a:r>
            <a:r>
              <a:rPr lang="zh-CN" altLang="zh-CN" b="1" dirty="0" smtClean="0"/>
              <a:t>毒性大，肾损害严重，神经系统损害</a:t>
            </a:r>
            <a:endParaRPr lang="zh-CN" altLang="zh-CN" dirty="0" smtClean="0"/>
          </a:p>
          <a:p>
            <a:pPr>
              <a:buNone/>
            </a:pPr>
            <a:r>
              <a:rPr lang="en-US" altLang="zh-CN" b="1" dirty="0" smtClean="0"/>
              <a:t>5.</a:t>
            </a:r>
            <a:r>
              <a:rPr lang="zh-CN" altLang="zh-CN" b="1" dirty="0" smtClean="0"/>
              <a:t>一般局部应用：眼、耳、皮肤、粘膜、肠道感染</a:t>
            </a:r>
            <a:endParaRPr lang="zh-CN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小结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sz="2800" b="1" dirty="0" smtClean="0"/>
              <a:t>掌握氨基糖苷类药物的作用机理和主要不良反应，了解各自作用特点。</a:t>
            </a:r>
            <a:endParaRPr lang="en-US" altLang="zh-CN" sz="2800" b="1" dirty="0" smtClean="0"/>
          </a:p>
          <a:p>
            <a:r>
              <a:rPr lang="zh-CN" altLang="zh-CN" sz="2800" b="1" dirty="0" smtClean="0"/>
              <a:t>下一讲我们再见。</a:t>
            </a:r>
            <a:endParaRPr lang="en-US" altLang="zh-CN" sz="2800" b="1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1114414" y="642918"/>
            <a:ext cx="1651162" cy="8308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4800" b="1" dirty="0">
                <a:ln w="6350">
                  <a:noFill/>
                </a:ln>
                <a:gradFill flip="none" rotWithShape="1"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前言</a:t>
            </a:r>
          </a:p>
        </p:txBody>
      </p:sp>
      <p:sp>
        <p:nvSpPr>
          <p:cNvPr id="21" name="任意多边形 20"/>
          <p:cNvSpPr/>
          <p:nvPr/>
        </p:nvSpPr>
        <p:spPr>
          <a:xfrm>
            <a:off x="1114425" y="1270000"/>
            <a:ext cx="7026275" cy="4246563"/>
          </a:xfrm>
          <a:custGeom>
            <a:avLst/>
            <a:gdLst>
              <a:gd name="connsiteX0" fmla="*/ 2076450 w 7210425"/>
              <a:gd name="connsiteY0" fmla="*/ 0 h 3076575"/>
              <a:gd name="connsiteX1" fmla="*/ 7210425 w 7210425"/>
              <a:gd name="connsiteY1" fmla="*/ 0 h 3076575"/>
              <a:gd name="connsiteX2" fmla="*/ 7210425 w 7210425"/>
              <a:gd name="connsiteY2" fmla="*/ 3076575 h 3076575"/>
              <a:gd name="connsiteX3" fmla="*/ 0 w 7210425"/>
              <a:gd name="connsiteY3" fmla="*/ 3076575 h 3076575"/>
              <a:gd name="connsiteX4" fmla="*/ 0 w 7210425"/>
              <a:gd name="connsiteY4" fmla="*/ 228600 h 3076575"/>
              <a:gd name="connsiteX5" fmla="*/ 333375 w 7210425"/>
              <a:gd name="connsiteY5" fmla="*/ 228600 h 307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10425" h="3076575">
                <a:moveTo>
                  <a:pt x="2076450" y="0"/>
                </a:moveTo>
                <a:lnTo>
                  <a:pt x="7210425" y="0"/>
                </a:lnTo>
                <a:lnTo>
                  <a:pt x="7210425" y="3076575"/>
                </a:lnTo>
                <a:lnTo>
                  <a:pt x="0" y="3076575"/>
                </a:lnTo>
                <a:lnTo>
                  <a:pt x="0" y="228600"/>
                </a:lnTo>
                <a:lnTo>
                  <a:pt x="333375" y="228600"/>
                </a:lnTo>
              </a:path>
            </a:pathLst>
          </a:cu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endParaRPr lang="zh-CN" altLang="en-US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403350" y="1700213"/>
            <a:ext cx="6213475" cy="224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>
            <a:spAutoFit/>
          </a:bodyPr>
          <a:lstStyle/>
          <a:p>
            <a:pPr algn="just" eaLnBrk="1" hangingPunct="1">
              <a:buFont typeface="Arial" pitchFamily="34" charset="0"/>
              <a:buNone/>
            </a:pPr>
            <a:r>
              <a:rPr lang="zh-CN" altLang="zh-CN" sz="2800" b="1" dirty="0" smtClean="0"/>
              <a:t>同学们好！</a:t>
            </a:r>
            <a:r>
              <a:rPr lang="zh-CN" altLang="en-US" sz="2800" b="1" dirty="0" smtClean="0"/>
              <a:t>前面</a:t>
            </a:r>
            <a:r>
              <a:rPr lang="zh-CN" altLang="zh-CN" sz="2800" b="1" dirty="0" smtClean="0"/>
              <a:t>我们学习</a:t>
            </a:r>
            <a:r>
              <a:rPr lang="zh-CN" altLang="en-US" sz="2800" b="1" dirty="0" smtClean="0"/>
              <a:t>了</a:t>
            </a:r>
            <a:r>
              <a:rPr lang="zh-CN" altLang="zh-CN" sz="2800" b="1" dirty="0" smtClean="0"/>
              <a:t>主要抗Ｇ</a:t>
            </a:r>
            <a:r>
              <a:rPr lang="en-US" altLang="zh-CN" sz="2800" b="1" baseline="30000" dirty="0" smtClean="0"/>
              <a:t>+</a:t>
            </a:r>
            <a:r>
              <a:rPr lang="zh-CN" altLang="zh-CN" sz="2800" b="1" dirty="0" smtClean="0"/>
              <a:t>菌的药物，今天学习主要抗</a:t>
            </a:r>
            <a:r>
              <a:rPr lang="zh-CN" altLang="en-US" sz="2800" dirty="0" smtClean="0">
                <a:latin typeface="Times New Roman" pitchFamily="18" charset="0"/>
              </a:rPr>
              <a:t>Ｇ</a:t>
            </a:r>
            <a:r>
              <a:rPr lang="zh-CN" altLang="en-US" sz="2800" baseline="30000" dirty="0" smtClean="0">
                <a:latin typeface="Times New Roman" pitchFamily="18" charset="0"/>
              </a:rPr>
              <a:t>－</a:t>
            </a:r>
            <a:r>
              <a:rPr lang="zh-CN" altLang="zh-CN" sz="2800" b="1" dirty="0" smtClean="0"/>
              <a:t>菌的抗生素</a:t>
            </a:r>
            <a:r>
              <a:rPr lang="en-US" altLang="zh-CN" sz="2800" b="1" dirty="0" smtClean="0"/>
              <a:t>---</a:t>
            </a:r>
            <a:r>
              <a:rPr lang="zh-CN" altLang="zh-CN" sz="2800" b="1" dirty="0" smtClean="0"/>
              <a:t>氨基糖苷类</a:t>
            </a:r>
            <a:r>
              <a:rPr lang="zh-CN" altLang="en-US" sz="2800" b="1" dirty="0" smtClean="0"/>
              <a:t>和多肽类</a:t>
            </a:r>
            <a:r>
              <a:rPr lang="zh-CN" altLang="zh-CN" sz="2800" b="1" dirty="0" smtClean="0"/>
              <a:t>，本类药物抗菌作用强，</a:t>
            </a:r>
            <a:r>
              <a:rPr lang="zh-CN" altLang="en-US" sz="2800" b="1" dirty="0" smtClean="0"/>
              <a:t>应用广泛</a:t>
            </a:r>
            <a:r>
              <a:rPr lang="zh-CN" altLang="zh-CN" sz="2800" b="1" dirty="0" smtClean="0"/>
              <a:t>。</a:t>
            </a:r>
            <a:r>
              <a:rPr lang="zh-CN" altLang="en-US" sz="2800" b="1" dirty="0" smtClean="0"/>
              <a:t>下面我们逐一进行讲解。</a:t>
            </a:r>
            <a:endParaRPr lang="zh-CN" altLang="en-US" sz="2000" dirty="0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128" name="AutoShape 8" descr="http://img4.imgtn.bdimg.com/it/u=3307072927,271997487&amp;fm=27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130" name="AutoShape 10" descr="http://img4.imgtn.bdimg.com/it/u=3307072927,271997487&amp;fm=27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132" name="AutoShape 12" descr="http://img4.imgtn.bdimg.com/it/u=3307072927,271997487&amp;fm=27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  <p:transition spd="slow" advClick="0" advTm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75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5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utoUpdateAnimBg="0"/>
      <p:bldP spid="21" grpId="0" animBg="1" autoUpdateAnimBg="0"/>
      <p:bldP spid="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0" y="257175"/>
            <a:ext cx="901700" cy="83343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lIns="91434" tIns="45717" rIns="91434" bIns="45717"/>
          <a:lstStyle/>
          <a:p>
            <a:pPr eaLnBrk="1" hangingPunct="1">
              <a:buFont typeface="Arial" pitchFamily="34" charset="0"/>
              <a:buNone/>
            </a:pPr>
            <a:endParaRPr lang="zh-CN" altLang="en-US">
              <a:ea typeface="宋体" pitchFamily="2" charset="-122"/>
            </a:endParaRPr>
          </a:p>
        </p:txBody>
      </p:sp>
      <p:sp>
        <p:nvSpPr>
          <p:cNvPr id="27" name="Freeform 6"/>
          <p:cNvSpPr>
            <a:spLocks/>
          </p:cNvSpPr>
          <p:nvPr/>
        </p:nvSpPr>
        <p:spPr bwMode="auto">
          <a:xfrm>
            <a:off x="449263" y="339725"/>
            <a:ext cx="398462" cy="668338"/>
          </a:xfrm>
          <a:custGeom>
            <a:avLst/>
            <a:gdLst>
              <a:gd name="T0" fmla="*/ 2147483647 w 1173"/>
              <a:gd name="T1" fmla="*/ 2147483647 h 1472"/>
              <a:gd name="T2" fmla="*/ 2147483647 w 1173"/>
              <a:gd name="T3" fmla="*/ 2147483647 h 1472"/>
              <a:gd name="T4" fmla="*/ 2147483647 w 1173"/>
              <a:gd name="T5" fmla="*/ 2147483647 h 1472"/>
              <a:gd name="T6" fmla="*/ 2147483647 w 1173"/>
              <a:gd name="T7" fmla="*/ 2147483647 h 1472"/>
              <a:gd name="T8" fmla="*/ 2147483647 w 1173"/>
              <a:gd name="T9" fmla="*/ 2147483647 h 1472"/>
              <a:gd name="T10" fmla="*/ 2147483647 w 1173"/>
              <a:gd name="T11" fmla="*/ 2147483647 h 1472"/>
              <a:gd name="T12" fmla="*/ 0 w 1173"/>
              <a:gd name="T13" fmla="*/ 2147483647 h 1472"/>
              <a:gd name="T14" fmla="*/ 2147483647 w 1173"/>
              <a:gd name="T15" fmla="*/ 2147483647 h 1472"/>
              <a:gd name="T16" fmla="*/ 2147483647 w 1173"/>
              <a:gd name="T17" fmla="*/ 2147483647 h 1472"/>
              <a:gd name="T18" fmla="*/ 2147483647 w 1173"/>
              <a:gd name="T19" fmla="*/ 2147483647 h 1472"/>
              <a:gd name="T20" fmla="*/ 2147483647 w 1173"/>
              <a:gd name="T21" fmla="*/ 2147483647 h 1472"/>
              <a:gd name="T22" fmla="*/ 2147483647 w 1173"/>
              <a:gd name="T23" fmla="*/ 2147483647 h 1472"/>
              <a:gd name="T24" fmla="*/ 2147483647 w 1173"/>
              <a:gd name="T25" fmla="*/ 2147483647 h 1472"/>
              <a:gd name="T26" fmla="*/ 2147483647 w 1173"/>
              <a:gd name="T27" fmla="*/ 2147483647 h 1472"/>
              <a:gd name="T28" fmla="*/ 2147483647 w 1173"/>
              <a:gd name="T29" fmla="*/ 2147483647 h 14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173"/>
              <a:gd name="T46" fmla="*/ 0 h 1472"/>
              <a:gd name="T47" fmla="*/ 1173 w 1173"/>
              <a:gd name="T48" fmla="*/ 1472 h 1472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173" h="1472">
                <a:moveTo>
                  <a:pt x="1131" y="535"/>
                </a:moveTo>
                <a:lnTo>
                  <a:pt x="1095" y="47"/>
                </a:lnTo>
                <a:cubicBezTo>
                  <a:pt x="1090" y="47"/>
                  <a:pt x="1081" y="49"/>
                  <a:pt x="1067" y="54"/>
                </a:cubicBezTo>
                <a:cubicBezTo>
                  <a:pt x="1043" y="64"/>
                  <a:pt x="1022" y="68"/>
                  <a:pt x="1003" y="68"/>
                </a:cubicBezTo>
                <a:cubicBezTo>
                  <a:pt x="975" y="68"/>
                  <a:pt x="947" y="64"/>
                  <a:pt x="919" y="54"/>
                </a:cubicBezTo>
                <a:cubicBezTo>
                  <a:pt x="810" y="17"/>
                  <a:pt x="714" y="0"/>
                  <a:pt x="629" y="5"/>
                </a:cubicBezTo>
                <a:cubicBezTo>
                  <a:pt x="214" y="24"/>
                  <a:pt x="5" y="278"/>
                  <a:pt x="0" y="768"/>
                </a:cubicBezTo>
                <a:cubicBezTo>
                  <a:pt x="5" y="1225"/>
                  <a:pt x="219" y="1458"/>
                  <a:pt x="643" y="1467"/>
                </a:cubicBezTo>
                <a:cubicBezTo>
                  <a:pt x="912" y="1472"/>
                  <a:pt x="1088" y="1345"/>
                  <a:pt x="1173" y="1086"/>
                </a:cubicBezTo>
                <a:lnTo>
                  <a:pt x="1088" y="1036"/>
                </a:lnTo>
                <a:cubicBezTo>
                  <a:pt x="999" y="1258"/>
                  <a:pt x="867" y="1369"/>
                  <a:pt x="692" y="1369"/>
                </a:cubicBezTo>
                <a:cubicBezTo>
                  <a:pt x="424" y="1359"/>
                  <a:pt x="290" y="1145"/>
                  <a:pt x="290" y="725"/>
                </a:cubicBezTo>
                <a:cubicBezTo>
                  <a:pt x="290" y="316"/>
                  <a:pt x="408" y="108"/>
                  <a:pt x="643" y="104"/>
                </a:cubicBezTo>
                <a:cubicBezTo>
                  <a:pt x="827" y="94"/>
                  <a:pt x="961" y="250"/>
                  <a:pt x="1046" y="570"/>
                </a:cubicBezTo>
                <a:lnTo>
                  <a:pt x="1131" y="535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91434" tIns="45717" rIns="91434" bIns="45717"/>
          <a:lstStyle/>
          <a:p>
            <a:endParaRPr lang="zh-CN" altLang="en-US"/>
          </a:p>
        </p:txBody>
      </p:sp>
      <p:sp>
        <p:nvSpPr>
          <p:cNvPr id="28" name="Freeform 7"/>
          <p:cNvSpPr>
            <a:spLocks noEditPoints="1"/>
          </p:cNvSpPr>
          <p:nvPr/>
        </p:nvSpPr>
        <p:spPr bwMode="auto">
          <a:xfrm>
            <a:off x="1130300" y="852488"/>
            <a:ext cx="742950" cy="201612"/>
          </a:xfrm>
          <a:custGeom>
            <a:avLst/>
            <a:gdLst>
              <a:gd name="T0" fmla="*/ 2147483647 w 2195"/>
              <a:gd name="T1" fmla="*/ 2147483647 h 445"/>
              <a:gd name="T2" fmla="*/ 2147483647 w 2195"/>
              <a:gd name="T3" fmla="*/ 2147483647 h 445"/>
              <a:gd name="T4" fmla="*/ 2147483647 w 2195"/>
              <a:gd name="T5" fmla="*/ 2147483647 h 445"/>
              <a:gd name="T6" fmla="*/ 2147483647 w 2195"/>
              <a:gd name="T7" fmla="*/ 2147483647 h 445"/>
              <a:gd name="T8" fmla="*/ 2147483647 w 2195"/>
              <a:gd name="T9" fmla="*/ 2147483647 h 445"/>
              <a:gd name="T10" fmla="*/ 2147483647 w 2195"/>
              <a:gd name="T11" fmla="*/ 2147483647 h 445"/>
              <a:gd name="T12" fmla="*/ 2147483647 w 2195"/>
              <a:gd name="T13" fmla="*/ 2147483647 h 445"/>
              <a:gd name="T14" fmla="*/ 2147483647 w 2195"/>
              <a:gd name="T15" fmla="*/ 2147483647 h 445"/>
              <a:gd name="T16" fmla="*/ 2147483647 w 2195"/>
              <a:gd name="T17" fmla="*/ 2147483647 h 445"/>
              <a:gd name="T18" fmla="*/ 2147483647 w 2195"/>
              <a:gd name="T19" fmla="*/ 2147483647 h 445"/>
              <a:gd name="T20" fmla="*/ 2147483647 w 2195"/>
              <a:gd name="T21" fmla="*/ 2147483647 h 445"/>
              <a:gd name="T22" fmla="*/ 2147483647 w 2195"/>
              <a:gd name="T23" fmla="*/ 2147483647 h 445"/>
              <a:gd name="T24" fmla="*/ 2147483647 w 2195"/>
              <a:gd name="T25" fmla="*/ 2147483647 h 445"/>
              <a:gd name="T26" fmla="*/ 2147483647 w 2195"/>
              <a:gd name="T27" fmla="*/ 2147483647 h 445"/>
              <a:gd name="T28" fmla="*/ 2147483647 w 2195"/>
              <a:gd name="T29" fmla="*/ 2147483647 h 445"/>
              <a:gd name="T30" fmla="*/ 2147483647 w 2195"/>
              <a:gd name="T31" fmla="*/ 2147483647 h 445"/>
              <a:gd name="T32" fmla="*/ 2147483647 w 2195"/>
              <a:gd name="T33" fmla="*/ 2147483647 h 445"/>
              <a:gd name="T34" fmla="*/ 2147483647 w 2195"/>
              <a:gd name="T35" fmla="*/ 2147483647 h 445"/>
              <a:gd name="T36" fmla="*/ 2147483647 w 2195"/>
              <a:gd name="T37" fmla="*/ 2147483647 h 445"/>
              <a:gd name="T38" fmla="*/ 2147483647 w 2195"/>
              <a:gd name="T39" fmla="*/ 2147483647 h 445"/>
              <a:gd name="T40" fmla="*/ 2147483647 w 2195"/>
              <a:gd name="T41" fmla="*/ 2147483647 h 445"/>
              <a:gd name="T42" fmla="*/ 2147483647 w 2195"/>
              <a:gd name="T43" fmla="*/ 2147483647 h 445"/>
              <a:gd name="T44" fmla="*/ 2147483647 w 2195"/>
              <a:gd name="T45" fmla="*/ 2147483647 h 445"/>
              <a:gd name="T46" fmla="*/ 2147483647 w 2195"/>
              <a:gd name="T47" fmla="*/ 2147483647 h 445"/>
              <a:gd name="T48" fmla="*/ 2147483647 w 2195"/>
              <a:gd name="T49" fmla="*/ 2147483647 h 445"/>
              <a:gd name="T50" fmla="*/ 2147483647 w 2195"/>
              <a:gd name="T51" fmla="*/ 2147483647 h 445"/>
              <a:gd name="T52" fmla="*/ 2147483647 w 2195"/>
              <a:gd name="T53" fmla="*/ 2147483647 h 445"/>
              <a:gd name="T54" fmla="*/ 2147483647 w 2195"/>
              <a:gd name="T55" fmla="*/ 2147483647 h 445"/>
              <a:gd name="T56" fmla="*/ 2147483647 w 2195"/>
              <a:gd name="T57" fmla="*/ 2147483647 h 445"/>
              <a:gd name="T58" fmla="*/ 2147483647 w 2195"/>
              <a:gd name="T59" fmla="*/ 2147483647 h 445"/>
              <a:gd name="T60" fmla="*/ 2147483647 w 2195"/>
              <a:gd name="T61" fmla="*/ 2147483647 h 445"/>
              <a:gd name="T62" fmla="*/ 2147483647 w 2195"/>
              <a:gd name="T63" fmla="*/ 2147483647 h 445"/>
              <a:gd name="T64" fmla="*/ 2147483647 w 2195"/>
              <a:gd name="T65" fmla="*/ 2147483647 h 445"/>
              <a:gd name="T66" fmla="*/ 2147483647 w 2195"/>
              <a:gd name="T67" fmla="*/ 2147483647 h 445"/>
              <a:gd name="T68" fmla="*/ 2147483647 w 2195"/>
              <a:gd name="T69" fmla="*/ 2147483647 h 445"/>
              <a:gd name="T70" fmla="*/ 2147483647 w 2195"/>
              <a:gd name="T71" fmla="*/ 2147483647 h 445"/>
              <a:gd name="T72" fmla="*/ 2147483647 w 2195"/>
              <a:gd name="T73" fmla="*/ 2147483647 h 445"/>
              <a:gd name="T74" fmla="*/ 2147483647 w 2195"/>
              <a:gd name="T75" fmla="*/ 2147483647 h 445"/>
              <a:gd name="T76" fmla="*/ 2147483647 w 2195"/>
              <a:gd name="T77" fmla="*/ 2147483647 h 445"/>
              <a:gd name="T78" fmla="*/ 2147483647 w 2195"/>
              <a:gd name="T79" fmla="*/ 2147483647 h 445"/>
              <a:gd name="T80" fmla="*/ 2147483647 w 2195"/>
              <a:gd name="T81" fmla="*/ 2147483647 h 445"/>
              <a:gd name="T82" fmla="*/ 2147483647 w 2195"/>
              <a:gd name="T83" fmla="*/ 2147483647 h 445"/>
              <a:gd name="T84" fmla="*/ 2147483647 w 2195"/>
              <a:gd name="T85" fmla="*/ 2147483647 h 445"/>
              <a:gd name="T86" fmla="*/ 2147483647 w 2195"/>
              <a:gd name="T87" fmla="*/ 2147483647 h 445"/>
              <a:gd name="T88" fmla="*/ 2147483647 w 2195"/>
              <a:gd name="T89" fmla="*/ 2147483647 h 445"/>
              <a:gd name="T90" fmla="*/ 2147483647 w 2195"/>
              <a:gd name="T91" fmla="*/ 2147483647 h 445"/>
              <a:gd name="T92" fmla="*/ 2147483647 w 2195"/>
              <a:gd name="T93" fmla="*/ 2147483647 h 445"/>
              <a:gd name="T94" fmla="*/ 2147483647 w 2195"/>
              <a:gd name="T95" fmla="*/ 2147483647 h 445"/>
              <a:gd name="T96" fmla="*/ 2147483647 w 2195"/>
              <a:gd name="T97" fmla="*/ 2147483647 h 44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2195"/>
              <a:gd name="T148" fmla="*/ 0 h 445"/>
              <a:gd name="T149" fmla="*/ 2195 w 2195"/>
              <a:gd name="T150" fmla="*/ 445 h 44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2195" h="445">
                <a:moveTo>
                  <a:pt x="154" y="142"/>
                </a:moveTo>
                <a:cubicBezTo>
                  <a:pt x="86" y="144"/>
                  <a:pt x="51" y="189"/>
                  <a:pt x="49" y="278"/>
                </a:cubicBezTo>
                <a:cubicBezTo>
                  <a:pt x="51" y="361"/>
                  <a:pt x="86" y="405"/>
                  <a:pt x="154" y="407"/>
                </a:cubicBezTo>
                <a:cubicBezTo>
                  <a:pt x="218" y="405"/>
                  <a:pt x="251" y="361"/>
                  <a:pt x="252" y="276"/>
                </a:cubicBezTo>
                <a:cubicBezTo>
                  <a:pt x="248" y="193"/>
                  <a:pt x="215" y="148"/>
                  <a:pt x="154" y="142"/>
                </a:cubicBezTo>
                <a:close/>
                <a:moveTo>
                  <a:pt x="152" y="443"/>
                </a:moveTo>
                <a:cubicBezTo>
                  <a:pt x="55" y="437"/>
                  <a:pt x="5" y="383"/>
                  <a:pt x="0" y="280"/>
                </a:cubicBezTo>
                <a:cubicBezTo>
                  <a:pt x="3" y="166"/>
                  <a:pt x="55" y="107"/>
                  <a:pt x="156" y="105"/>
                </a:cubicBezTo>
                <a:cubicBezTo>
                  <a:pt x="250" y="109"/>
                  <a:pt x="299" y="165"/>
                  <a:pt x="303" y="274"/>
                </a:cubicBezTo>
                <a:cubicBezTo>
                  <a:pt x="302" y="385"/>
                  <a:pt x="251" y="442"/>
                  <a:pt x="152" y="443"/>
                </a:cubicBezTo>
                <a:close/>
                <a:moveTo>
                  <a:pt x="665" y="227"/>
                </a:moveTo>
                <a:lnTo>
                  <a:pt x="665" y="434"/>
                </a:lnTo>
                <a:lnTo>
                  <a:pt x="618" y="434"/>
                </a:lnTo>
                <a:lnTo>
                  <a:pt x="618" y="234"/>
                </a:lnTo>
                <a:cubicBezTo>
                  <a:pt x="616" y="174"/>
                  <a:pt x="591" y="144"/>
                  <a:pt x="542" y="142"/>
                </a:cubicBezTo>
                <a:cubicBezTo>
                  <a:pt x="484" y="150"/>
                  <a:pt x="452" y="181"/>
                  <a:pt x="446" y="236"/>
                </a:cubicBezTo>
                <a:lnTo>
                  <a:pt x="446" y="434"/>
                </a:lnTo>
                <a:lnTo>
                  <a:pt x="400" y="436"/>
                </a:lnTo>
                <a:lnTo>
                  <a:pt x="400" y="111"/>
                </a:lnTo>
                <a:lnTo>
                  <a:pt x="446" y="111"/>
                </a:lnTo>
                <a:lnTo>
                  <a:pt x="446" y="160"/>
                </a:lnTo>
                <a:cubicBezTo>
                  <a:pt x="472" y="123"/>
                  <a:pt x="507" y="104"/>
                  <a:pt x="553" y="102"/>
                </a:cubicBezTo>
                <a:cubicBezTo>
                  <a:pt x="628" y="102"/>
                  <a:pt x="665" y="144"/>
                  <a:pt x="665" y="227"/>
                </a:cubicBezTo>
                <a:close/>
                <a:moveTo>
                  <a:pt x="897" y="407"/>
                </a:moveTo>
                <a:lnTo>
                  <a:pt x="906" y="432"/>
                </a:lnTo>
                <a:cubicBezTo>
                  <a:pt x="891" y="438"/>
                  <a:pt x="875" y="441"/>
                  <a:pt x="857" y="441"/>
                </a:cubicBezTo>
                <a:cubicBezTo>
                  <a:pt x="811" y="442"/>
                  <a:pt x="788" y="419"/>
                  <a:pt x="790" y="370"/>
                </a:cubicBezTo>
                <a:lnTo>
                  <a:pt x="790" y="151"/>
                </a:lnTo>
                <a:lnTo>
                  <a:pt x="745" y="151"/>
                </a:lnTo>
                <a:lnTo>
                  <a:pt x="745" y="111"/>
                </a:lnTo>
                <a:lnTo>
                  <a:pt x="790" y="111"/>
                </a:lnTo>
                <a:lnTo>
                  <a:pt x="790" y="24"/>
                </a:lnTo>
                <a:lnTo>
                  <a:pt x="837" y="0"/>
                </a:lnTo>
                <a:lnTo>
                  <a:pt x="837" y="111"/>
                </a:lnTo>
                <a:lnTo>
                  <a:pt x="897" y="111"/>
                </a:lnTo>
                <a:lnTo>
                  <a:pt x="897" y="151"/>
                </a:lnTo>
                <a:lnTo>
                  <a:pt x="837" y="151"/>
                </a:lnTo>
                <a:lnTo>
                  <a:pt x="837" y="370"/>
                </a:lnTo>
                <a:cubicBezTo>
                  <a:pt x="835" y="398"/>
                  <a:pt x="847" y="411"/>
                  <a:pt x="872" y="410"/>
                </a:cubicBezTo>
                <a:cubicBezTo>
                  <a:pt x="881" y="410"/>
                  <a:pt x="890" y="409"/>
                  <a:pt x="897" y="407"/>
                </a:cubicBezTo>
                <a:close/>
                <a:moveTo>
                  <a:pt x="1020" y="249"/>
                </a:moveTo>
                <a:lnTo>
                  <a:pt x="1214" y="249"/>
                </a:lnTo>
                <a:cubicBezTo>
                  <a:pt x="1211" y="184"/>
                  <a:pt x="1179" y="150"/>
                  <a:pt x="1118" y="147"/>
                </a:cubicBezTo>
                <a:cubicBezTo>
                  <a:pt x="1057" y="153"/>
                  <a:pt x="1024" y="187"/>
                  <a:pt x="1020" y="249"/>
                </a:cubicBezTo>
                <a:close/>
                <a:moveTo>
                  <a:pt x="1214" y="334"/>
                </a:moveTo>
                <a:lnTo>
                  <a:pt x="1263" y="347"/>
                </a:lnTo>
                <a:cubicBezTo>
                  <a:pt x="1245" y="413"/>
                  <a:pt x="1198" y="445"/>
                  <a:pt x="1120" y="443"/>
                </a:cubicBezTo>
                <a:cubicBezTo>
                  <a:pt x="1021" y="439"/>
                  <a:pt x="969" y="384"/>
                  <a:pt x="966" y="278"/>
                </a:cubicBezTo>
                <a:cubicBezTo>
                  <a:pt x="971" y="167"/>
                  <a:pt x="1021" y="109"/>
                  <a:pt x="1118" y="105"/>
                </a:cubicBezTo>
                <a:cubicBezTo>
                  <a:pt x="1213" y="107"/>
                  <a:pt x="1262" y="165"/>
                  <a:pt x="1265" y="278"/>
                </a:cubicBezTo>
                <a:cubicBezTo>
                  <a:pt x="1265" y="284"/>
                  <a:pt x="1265" y="288"/>
                  <a:pt x="1265" y="289"/>
                </a:cubicBezTo>
                <a:lnTo>
                  <a:pt x="1018" y="289"/>
                </a:lnTo>
                <a:cubicBezTo>
                  <a:pt x="1021" y="362"/>
                  <a:pt x="1054" y="401"/>
                  <a:pt x="1118" y="405"/>
                </a:cubicBezTo>
                <a:cubicBezTo>
                  <a:pt x="1169" y="405"/>
                  <a:pt x="1200" y="382"/>
                  <a:pt x="1214" y="334"/>
                </a:cubicBezTo>
                <a:close/>
                <a:moveTo>
                  <a:pt x="1626" y="227"/>
                </a:moveTo>
                <a:lnTo>
                  <a:pt x="1626" y="434"/>
                </a:lnTo>
                <a:lnTo>
                  <a:pt x="1580" y="434"/>
                </a:lnTo>
                <a:lnTo>
                  <a:pt x="1580" y="234"/>
                </a:lnTo>
                <a:cubicBezTo>
                  <a:pt x="1578" y="174"/>
                  <a:pt x="1553" y="144"/>
                  <a:pt x="1504" y="142"/>
                </a:cubicBezTo>
                <a:cubicBezTo>
                  <a:pt x="1446" y="150"/>
                  <a:pt x="1414" y="181"/>
                  <a:pt x="1408" y="236"/>
                </a:cubicBezTo>
                <a:lnTo>
                  <a:pt x="1408" y="434"/>
                </a:lnTo>
                <a:lnTo>
                  <a:pt x="1361" y="436"/>
                </a:lnTo>
                <a:lnTo>
                  <a:pt x="1361" y="111"/>
                </a:lnTo>
                <a:lnTo>
                  <a:pt x="1408" y="111"/>
                </a:lnTo>
                <a:lnTo>
                  <a:pt x="1408" y="160"/>
                </a:lnTo>
                <a:cubicBezTo>
                  <a:pt x="1433" y="123"/>
                  <a:pt x="1469" y="104"/>
                  <a:pt x="1515" y="102"/>
                </a:cubicBezTo>
                <a:cubicBezTo>
                  <a:pt x="1589" y="102"/>
                  <a:pt x="1626" y="144"/>
                  <a:pt x="1626" y="227"/>
                </a:cubicBezTo>
                <a:close/>
                <a:moveTo>
                  <a:pt x="1859" y="407"/>
                </a:moveTo>
                <a:lnTo>
                  <a:pt x="1868" y="432"/>
                </a:lnTo>
                <a:cubicBezTo>
                  <a:pt x="1853" y="438"/>
                  <a:pt x="1836" y="441"/>
                  <a:pt x="1818" y="441"/>
                </a:cubicBezTo>
                <a:cubicBezTo>
                  <a:pt x="1772" y="442"/>
                  <a:pt x="1750" y="419"/>
                  <a:pt x="1752" y="370"/>
                </a:cubicBezTo>
                <a:lnTo>
                  <a:pt x="1752" y="151"/>
                </a:lnTo>
                <a:lnTo>
                  <a:pt x="1707" y="151"/>
                </a:lnTo>
                <a:lnTo>
                  <a:pt x="1707" y="111"/>
                </a:lnTo>
                <a:lnTo>
                  <a:pt x="1752" y="111"/>
                </a:lnTo>
                <a:lnTo>
                  <a:pt x="1752" y="24"/>
                </a:lnTo>
                <a:lnTo>
                  <a:pt x="1798" y="0"/>
                </a:lnTo>
                <a:lnTo>
                  <a:pt x="1798" y="111"/>
                </a:lnTo>
                <a:lnTo>
                  <a:pt x="1859" y="111"/>
                </a:lnTo>
                <a:lnTo>
                  <a:pt x="1859" y="151"/>
                </a:lnTo>
                <a:lnTo>
                  <a:pt x="1798" y="151"/>
                </a:lnTo>
                <a:lnTo>
                  <a:pt x="1798" y="370"/>
                </a:lnTo>
                <a:cubicBezTo>
                  <a:pt x="1797" y="398"/>
                  <a:pt x="1809" y="411"/>
                  <a:pt x="1834" y="410"/>
                </a:cubicBezTo>
                <a:cubicBezTo>
                  <a:pt x="1843" y="410"/>
                  <a:pt x="1851" y="409"/>
                  <a:pt x="1859" y="407"/>
                </a:cubicBezTo>
                <a:close/>
                <a:moveTo>
                  <a:pt x="2131" y="203"/>
                </a:moveTo>
                <a:lnTo>
                  <a:pt x="2180" y="189"/>
                </a:lnTo>
                <a:cubicBezTo>
                  <a:pt x="2167" y="133"/>
                  <a:pt x="2125" y="104"/>
                  <a:pt x="2055" y="102"/>
                </a:cubicBezTo>
                <a:cubicBezTo>
                  <a:pt x="1982" y="105"/>
                  <a:pt x="1943" y="136"/>
                  <a:pt x="1937" y="194"/>
                </a:cubicBezTo>
                <a:cubicBezTo>
                  <a:pt x="1934" y="249"/>
                  <a:pt x="1976" y="281"/>
                  <a:pt x="2062" y="292"/>
                </a:cubicBezTo>
                <a:cubicBezTo>
                  <a:pt x="2118" y="302"/>
                  <a:pt x="2146" y="322"/>
                  <a:pt x="2144" y="352"/>
                </a:cubicBezTo>
                <a:cubicBezTo>
                  <a:pt x="2143" y="387"/>
                  <a:pt x="2115" y="406"/>
                  <a:pt x="2062" y="407"/>
                </a:cubicBezTo>
                <a:cubicBezTo>
                  <a:pt x="2013" y="409"/>
                  <a:pt x="1982" y="384"/>
                  <a:pt x="1970" y="334"/>
                </a:cubicBezTo>
                <a:lnTo>
                  <a:pt x="1924" y="347"/>
                </a:lnTo>
                <a:cubicBezTo>
                  <a:pt x="1941" y="413"/>
                  <a:pt x="1988" y="445"/>
                  <a:pt x="2062" y="443"/>
                </a:cubicBezTo>
                <a:cubicBezTo>
                  <a:pt x="2148" y="442"/>
                  <a:pt x="2192" y="410"/>
                  <a:pt x="2193" y="350"/>
                </a:cubicBezTo>
                <a:cubicBezTo>
                  <a:pt x="2195" y="298"/>
                  <a:pt x="2155" y="265"/>
                  <a:pt x="2075" y="252"/>
                </a:cubicBezTo>
                <a:cubicBezTo>
                  <a:pt x="2014" y="241"/>
                  <a:pt x="1985" y="222"/>
                  <a:pt x="1986" y="194"/>
                </a:cubicBezTo>
                <a:cubicBezTo>
                  <a:pt x="1990" y="162"/>
                  <a:pt x="2014" y="146"/>
                  <a:pt x="2057" y="145"/>
                </a:cubicBezTo>
                <a:cubicBezTo>
                  <a:pt x="2097" y="145"/>
                  <a:pt x="2122" y="164"/>
                  <a:pt x="2131" y="203"/>
                </a:cubicBez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lIns="91434" tIns="45717" rIns="91434" bIns="45717"/>
          <a:lstStyle/>
          <a:p>
            <a:endParaRPr lang="zh-CN" altLang="en-US"/>
          </a:p>
        </p:txBody>
      </p:sp>
      <p:sp>
        <p:nvSpPr>
          <p:cNvPr id="29" name="Freeform 8"/>
          <p:cNvSpPr>
            <a:spLocks noEditPoints="1"/>
          </p:cNvSpPr>
          <p:nvPr/>
        </p:nvSpPr>
        <p:spPr bwMode="auto">
          <a:xfrm>
            <a:off x="1158875" y="317500"/>
            <a:ext cx="714375" cy="447675"/>
          </a:xfrm>
          <a:custGeom>
            <a:avLst/>
            <a:gdLst>
              <a:gd name="T0" fmla="*/ 2147483647 w 2109"/>
              <a:gd name="T1" fmla="*/ 0 h 986"/>
              <a:gd name="T2" fmla="*/ 2147483647 w 2109"/>
              <a:gd name="T3" fmla="*/ 2147483647 h 986"/>
              <a:gd name="T4" fmla="*/ 2147483647 w 2109"/>
              <a:gd name="T5" fmla="*/ 2147483647 h 986"/>
              <a:gd name="T6" fmla="*/ 0 w 2109"/>
              <a:gd name="T7" fmla="*/ 2147483647 h 986"/>
              <a:gd name="T8" fmla="*/ 2147483647 w 2109"/>
              <a:gd name="T9" fmla="*/ 2147483647 h 986"/>
              <a:gd name="T10" fmla="*/ 2147483647 w 2109"/>
              <a:gd name="T11" fmla="*/ 2147483647 h 986"/>
              <a:gd name="T12" fmla="*/ 2147483647 w 2109"/>
              <a:gd name="T13" fmla="*/ 2147483647 h 986"/>
              <a:gd name="T14" fmla="*/ 2147483647 w 2109"/>
              <a:gd name="T15" fmla="*/ 2147483647 h 986"/>
              <a:gd name="T16" fmla="*/ 2147483647 w 2109"/>
              <a:gd name="T17" fmla="*/ 2147483647 h 986"/>
              <a:gd name="T18" fmla="*/ 2147483647 w 2109"/>
              <a:gd name="T19" fmla="*/ 2147483647 h 986"/>
              <a:gd name="T20" fmla="*/ 2147483647 w 2109"/>
              <a:gd name="T21" fmla="*/ 2147483647 h 986"/>
              <a:gd name="T22" fmla="*/ 2147483647 w 2109"/>
              <a:gd name="T23" fmla="*/ 2147483647 h 986"/>
              <a:gd name="T24" fmla="*/ 2147483647 w 2109"/>
              <a:gd name="T25" fmla="*/ 2147483647 h 986"/>
              <a:gd name="T26" fmla="*/ 2147483647 w 2109"/>
              <a:gd name="T27" fmla="*/ 2147483647 h 986"/>
              <a:gd name="T28" fmla="*/ 2147483647 w 2109"/>
              <a:gd name="T29" fmla="*/ 2147483647 h 986"/>
              <a:gd name="T30" fmla="*/ 2147483647 w 2109"/>
              <a:gd name="T31" fmla="*/ 2147483647 h 986"/>
              <a:gd name="T32" fmla="*/ 2147483647 w 2109"/>
              <a:gd name="T33" fmla="*/ 2147483647 h 986"/>
              <a:gd name="T34" fmla="*/ 2147483647 w 2109"/>
              <a:gd name="T35" fmla="*/ 2147483647 h 986"/>
              <a:gd name="T36" fmla="*/ 2147483647 w 2109"/>
              <a:gd name="T37" fmla="*/ 2147483647 h 986"/>
              <a:gd name="T38" fmla="*/ 2147483647 w 2109"/>
              <a:gd name="T39" fmla="*/ 2147483647 h 986"/>
              <a:gd name="T40" fmla="*/ 2147483647 w 2109"/>
              <a:gd name="T41" fmla="*/ 2147483647 h 986"/>
              <a:gd name="T42" fmla="*/ 2147483647 w 2109"/>
              <a:gd name="T43" fmla="*/ 2147483647 h 986"/>
              <a:gd name="T44" fmla="*/ 2147483647 w 2109"/>
              <a:gd name="T45" fmla="*/ 2147483647 h 986"/>
              <a:gd name="T46" fmla="*/ 2147483647 w 2109"/>
              <a:gd name="T47" fmla="*/ 2147483647 h 986"/>
              <a:gd name="T48" fmla="*/ 2147483647 w 2109"/>
              <a:gd name="T49" fmla="*/ 2147483647 h 986"/>
              <a:gd name="T50" fmla="*/ 2147483647 w 2109"/>
              <a:gd name="T51" fmla="*/ 2147483647 h 986"/>
              <a:gd name="T52" fmla="*/ 2147483647 w 2109"/>
              <a:gd name="T53" fmla="*/ 2147483647 h 986"/>
              <a:gd name="T54" fmla="*/ 2147483647 w 2109"/>
              <a:gd name="T55" fmla="*/ 2147483647 h 986"/>
              <a:gd name="T56" fmla="*/ 2147483647 w 2109"/>
              <a:gd name="T57" fmla="*/ 2147483647 h 986"/>
              <a:gd name="T58" fmla="*/ 2147483647 w 2109"/>
              <a:gd name="T59" fmla="*/ 2147483647 h 986"/>
              <a:gd name="T60" fmla="*/ 2147483647 w 2109"/>
              <a:gd name="T61" fmla="*/ 2147483647 h 986"/>
              <a:gd name="T62" fmla="*/ 2147483647 w 2109"/>
              <a:gd name="T63" fmla="*/ 2147483647 h 986"/>
              <a:gd name="T64" fmla="*/ 2147483647 w 2109"/>
              <a:gd name="T65" fmla="*/ 2147483647 h 986"/>
              <a:gd name="T66" fmla="*/ 2147483647 w 2109"/>
              <a:gd name="T67" fmla="*/ 2147483647 h 98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2109"/>
              <a:gd name="T103" fmla="*/ 0 h 986"/>
              <a:gd name="T104" fmla="*/ 2109 w 2109"/>
              <a:gd name="T105" fmla="*/ 986 h 98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2109" h="986">
                <a:moveTo>
                  <a:pt x="0" y="0"/>
                </a:moveTo>
                <a:lnTo>
                  <a:pt x="764" y="0"/>
                </a:lnTo>
                <a:lnTo>
                  <a:pt x="764" y="986"/>
                </a:lnTo>
                <a:lnTo>
                  <a:pt x="676" y="986"/>
                </a:lnTo>
                <a:lnTo>
                  <a:pt x="676" y="902"/>
                </a:lnTo>
                <a:lnTo>
                  <a:pt x="84" y="902"/>
                </a:lnTo>
                <a:lnTo>
                  <a:pt x="84" y="986"/>
                </a:lnTo>
                <a:lnTo>
                  <a:pt x="0" y="986"/>
                </a:lnTo>
                <a:lnTo>
                  <a:pt x="0" y="0"/>
                </a:lnTo>
                <a:close/>
                <a:moveTo>
                  <a:pt x="84" y="80"/>
                </a:moveTo>
                <a:lnTo>
                  <a:pt x="84" y="279"/>
                </a:lnTo>
                <a:lnTo>
                  <a:pt x="676" y="279"/>
                </a:lnTo>
                <a:lnTo>
                  <a:pt x="676" y="80"/>
                </a:lnTo>
                <a:lnTo>
                  <a:pt x="84" y="80"/>
                </a:lnTo>
                <a:close/>
                <a:moveTo>
                  <a:pt x="84" y="628"/>
                </a:moveTo>
                <a:lnTo>
                  <a:pt x="84" y="831"/>
                </a:lnTo>
                <a:lnTo>
                  <a:pt x="676" y="831"/>
                </a:lnTo>
                <a:lnTo>
                  <a:pt x="676" y="628"/>
                </a:lnTo>
                <a:lnTo>
                  <a:pt x="84" y="628"/>
                </a:lnTo>
                <a:close/>
                <a:moveTo>
                  <a:pt x="84" y="354"/>
                </a:moveTo>
                <a:lnTo>
                  <a:pt x="84" y="557"/>
                </a:lnTo>
                <a:lnTo>
                  <a:pt x="676" y="557"/>
                </a:lnTo>
                <a:lnTo>
                  <a:pt x="676" y="354"/>
                </a:lnTo>
                <a:lnTo>
                  <a:pt x="84" y="354"/>
                </a:lnTo>
                <a:close/>
                <a:moveTo>
                  <a:pt x="1963" y="482"/>
                </a:moveTo>
                <a:lnTo>
                  <a:pt x="2021" y="553"/>
                </a:lnTo>
                <a:cubicBezTo>
                  <a:pt x="2000" y="568"/>
                  <a:pt x="1958" y="594"/>
                  <a:pt x="1893" y="632"/>
                </a:cubicBezTo>
                <a:cubicBezTo>
                  <a:pt x="1849" y="659"/>
                  <a:pt x="1815" y="679"/>
                  <a:pt x="1791" y="694"/>
                </a:cubicBezTo>
                <a:cubicBezTo>
                  <a:pt x="1859" y="753"/>
                  <a:pt x="1965" y="800"/>
                  <a:pt x="2109" y="836"/>
                </a:cubicBezTo>
                <a:cubicBezTo>
                  <a:pt x="2089" y="856"/>
                  <a:pt x="2070" y="883"/>
                  <a:pt x="2052" y="915"/>
                </a:cubicBezTo>
                <a:cubicBezTo>
                  <a:pt x="1849" y="856"/>
                  <a:pt x="1704" y="756"/>
                  <a:pt x="1619" y="615"/>
                </a:cubicBezTo>
                <a:lnTo>
                  <a:pt x="1619" y="818"/>
                </a:lnTo>
                <a:cubicBezTo>
                  <a:pt x="1624" y="924"/>
                  <a:pt x="1573" y="976"/>
                  <a:pt x="1464" y="973"/>
                </a:cubicBezTo>
                <a:cubicBezTo>
                  <a:pt x="1423" y="973"/>
                  <a:pt x="1381" y="973"/>
                  <a:pt x="1340" y="973"/>
                </a:cubicBezTo>
                <a:cubicBezTo>
                  <a:pt x="1337" y="937"/>
                  <a:pt x="1331" y="908"/>
                  <a:pt x="1322" y="884"/>
                </a:cubicBezTo>
                <a:cubicBezTo>
                  <a:pt x="1358" y="887"/>
                  <a:pt x="1403" y="889"/>
                  <a:pt x="1459" y="889"/>
                </a:cubicBezTo>
                <a:cubicBezTo>
                  <a:pt x="1515" y="892"/>
                  <a:pt x="1542" y="867"/>
                  <a:pt x="1539" y="814"/>
                </a:cubicBezTo>
                <a:lnTo>
                  <a:pt x="1539" y="447"/>
                </a:lnTo>
                <a:lnTo>
                  <a:pt x="1057" y="447"/>
                </a:lnTo>
                <a:lnTo>
                  <a:pt x="1057" y="376"/>
                </a:lnTo>
                <a:lnTo>
                  <a:pt x="1849" y="376"/>
                </a:lnTo>
                <a:lnTo>
                  <a:pt x="1849" y="261"/>
                </a:lnTo>
                <a:lnTo>
                  <a:pt x="1190" y="261"/>
                </a:lnTo>
                <a:lnTo>
                  <a:pt x="1190" y="190"/>
                </a:lnTo>
                <a:lnTo>
                  <a:pt x="1849" y="190"/>
                </a:lnTo>
                <a:lnTo>
                  <a:pt x="1849" y="75"/>
                </a:lnTo>
                <a:lnTo>
                  <a:pt x="1172" y="75"/>
                </a:lnTo>
                <a:lnTo>
                  <a:pt x="1172" y="5"/>
                </a:lnTo>
                <a:lnTo>
                  <a:pt x="1932" y="5"/>
                </a:lnTo>
                <a:lnTo>
                  <a:pt x="1932" y="376"/>
                </a:lnTo>
                <a:lnTo>
                  <a:pt x="2101" y="376"/>
                </a:lnTo>
                <a:lnTo>
                  <a:pt x="2101" y="447"/>
                </a:lnTo>
                <a:lnTo>
                  <a:pt x="1619" y="447"/>
                </a:lnTo>
                <a:lnTo>
                  <a:pt x="1619" y="482"/>
                </a:lnTo>
                <a:cubicBezTo>
                  <a:pt x="1654" y="544"/>
                  <a:pt x="1692" y="597"/>
                  <a:pt x="1733" y="641"/>
                </a:cubicBezTo>
                <a:cubicBezTo>
                  <a:pt x="1822" y="582"/>
                  <a:pt x="1899" y="529"/>
                  <a:pt x="1963" y="482"/>
                </a:cubicBezTo>
                <a:close/>
                <a:moveTo>
                  <a:pt x="1044" y="814"/>
                </a:moveTo>
                <a:cubicBezTo>
                  <a:pt x="1168" y="772"/>
                  <a:pt x="1318" y="716"/>
                  <a:pt x="1495" y="646"/>
                </a:cubicBezTo>
                <a:cubicBezTo>
                  <a:pt x="1501" y="672"/>
                  <a:pt x="1507" y="699"/>
                  <a:pt x="1513" y="725"/>
                </a:cubicBezTo>
                <a:cubicBezTo>
                  <a:pt x="1351" y="784"/>
                  <a:pt x="1205" y="839"/>
                  <a:pt x="1075" y="889"/>
                </a:cubicBezTo>
                <a:lnTo>
                  <a:pt x="1044" y="814"/>
                </a:lnTo>
                <a:close/>
                <a:moveTo>
                  <a:pt x="1190" y="473"/>
                </a:moveTo>
                <a:cubicBezTo>
                  <a:pt x="1202" y="482"/>
                  <a:pt x="1218" y="492"/>
                  <a:pt x="1238" y="504"/>
                </a:cubicBezTo>
                <a:cubicBezTo>
                  <a:pt x="1303" y="545"/>
                  <a:pt x="1356" y="581"/>
                  <a:pt x="1398" y="610"/>
                </a:cubicBezTo>
                <a:lnTo>
                  <a:pt x="1349" y="681"/>
                </a:lnTo>
                <a:cubicBezTo>
                  <a:pt x="1317" y="658"/>
                  <a:pt x="1272" y="627"/>
                  <a:pt x="1216" y="588"/>
                </a:cubicBezTo>
                <a:cubicBezTo>
                  <a:pt x="1184" y="565"/>
                  <a:pt x="1159" y="547"/>
                  <a:pt x="1141" y="535"/>
                </a:cubicBezTo>
                <a:lnTo>
                  <a:pt x="1190" y="473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lIns="91434" tIns="45717" rIns="91434" bIns="45717"/>
          <a:lstStyle/>
          <a:p>
            <a:endParaRPr lang="zh-CN" altLang="en-US"/>
          </a:p>
        </p:txBody>
      </p:sp>
      <p:sp>
        <p:nvSpPr>
          <p:cNvPr id="6150" name="矩形 2"/>
          <p:cNvSpPr>
            <a:spLocks noChangeArrowheads="1"/>
          </p:cNvSpPr>
          <p:nvPr/>
        </p:nvSpPr>
        <p:spPr bwMode="auto">
          <a:xfrm>
            <a:off x="0" y="6757988"/>
            <a:ext cx="9144000" cy="100012"/>
          </a:xfrm>
          <a:prstGeom prst="rect">
            <a:avLst/>
          </a:prstGeom>
          <a:solidFill>
            <a:srgbClr val="0A97A6"/>
          </a:solidFill>
          <a:ln w="9525" algn="ctr">
            <a:noFill/>
            <a:round/>
            <a:headEnd/>
            <a:tailEnd/>
          </a:ln>
        </p:spPr>
        <p:txBody>
          <a:bodyPr lIns="91434" tIns="45717" rIns="91434" bIns="45717"/>
          <a:lstStyle/>
          <a:p>
            <a:pPr defTabSz="912813" eaLnBrk="1" hangingPunct="1">
              <a:buFont typeface="Arial" pitchFamily="34" charset="0"/>
              <a:buNone/>
            </a:pPr>
            <a:endParaRPr lang="zh-CN" altLang="en-US" sz="1700">
              <a:ea typeface="宋体" pitchFamily="2" charset="-122"/>
            </a:endParaRPr>
          </a:p>
        </p:txBody>
      </p:sp>
      <p:sp>
        <p:nvSpPr>
          <p:cNvPr id="30" name="对角圆角矩形 29"/>
          <p:cNvSpPr/>
          <p:nvPr/>
        </p:nvSpPr>
        <p:spPr>
          <a:xfrm>
            <a:off x="1403648" y="1340768"/>
            <a:ext cx="6984181" cy="596900"/>
          </a:xfrm>
          <a:prstGeom prst="round2DiagRect">
            <a:avLst/>
          </a:prstGeom>
          <a:solidFill>
            <a:srgbClr val="C8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endParaRPr lang="zh-CN" altLang="en-US"/>
          </a:p>
        </p:txBody>
      </p:sp>
      <p:sp>
        <p:nvSpPr>
          <p:cNvPr id="33" name="Rectangle 22"/>
          <p:cNvSpPr>
            <a:spLocks noChangeArrowheads="1"/>
          </p:cNvSpPr>
          <p:nvPr/>
        </p:nvSpPr>
        <p:spPr bwMode="auto">
          <a:xfrm>
            <a:off x="1403648" y="1412776"/>
            <a:ext cx="7740352" cy="533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6856" tIns="58428" rIns="116856" bIns="58428">
            <a:spAutoFit/>
          </a:bodyPr>
          <a:lstStyle/>
          <a:p>
            <a:pPr eaLnBrk="1" hangingPunct="1">
              <a:buFont typeface="Arial" pitchFamily="34" charset="0"/>
              <a:buNone/>
            </a:pPr>
            <a:r>
              <a:rPr lang="zh-CN" altLang="en-US" sz="2700" b="1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第十二章七讲：氨基糖苷类和多肽类抗生素</a:t>
            </a:r>
            <a:endParaRPr lang="zh-CN" altLang="en-US" dirty="0">
              <a:ea typeface="宋体" pitchFamily="2" charset="-122"/>
              <a:sym typeface="Arial" pitchFamily="34" charset="0"/>
            </a:endParaRPr>
          </a:p>
        </p:txBody>
      </p:sp>
      <p:sp>
        <p:nvSpPr>
          <p:cNvPr id="35" name="Rectangle 22"/>
          <p:cNvSpPr>
            <a:spLocks noChangeArrowheads="1"/>
          </p:cNvSpPr>
          <p:nvPr/>
        </p:nvSpPr>
        <p:spPr bwMode="auto">
          <a:xfrm>
            <a:off x="1619672" y="2420888"/>
            <a:ext cx="5544616" cy="261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6856" tIns="58428" rIns="116856" bIns="58428">
            <a:spAutoFit/>
          </a:bodyPr>
          <a:lstStyle/>
          <a:p>
            <a:pPr eaLnBrk="1" hangingPunct="1">
              <a:buFont typeface="Arial" pitchFamily="34" charset="0"/>
              <a:buNone/>
            </a:pPr>
            <a:r>
              <a:rPr lang="zh-CN" altLang="en-US" sz="2700" b="1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一、氨基糖苷类</a:t>
            </a:r>
            <a:r>
              <a:rPr lang="zh-CN" altLang="zh-CN" sz="2700" b="1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结构特点</a:t>
            </a:r>
            <a:endParaRPr lang="zh-CN" altLang="en-US" sz="2700" b="1" dirty="0">
              <a:latin typeface="微软雅黑" pitchFamily="34" charset="-122"/>
              <a:ea typeface="微软雅黑" pitchFamily="34" charset="-122"/>
              <a:sym typeface="Arial" pitchFamily="34" charset="0"/>
            </a:endParaRPr>
          </a:p>
          <a:p>
            <a:pPr eaLnBrk="1" hangingPunct="1">
              <a:buFont typeface="Arial" pitchFamily="34" charset="0"/>
              <a:buNone/>
            </a:pPr>
            <a:r>
              <a:rPr lang="zh-CN" altLang="en-US" sz="2700" b="1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二、氨基糖苷类药物</a:t>
            </a:r>
            <a:r>
              <a:rPr lang="zh-CN" altLang="zh-CN" sz="2700" b="1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分类</a:t>
            </a:r>
            <a:endParaRPr lang="en-US" altLang="zh-CN" sz="2700" b="1" dirty="0">
              <a:latin typeface="微软雅黑" pitchFamily="34" charset="-122"/>
              <a:ea typeface="微软雅黑" pitchFamily="34" charset="-122"/>
              <a:sym typeface="Arial" pitchFamily="34" charset="0"/>
            </a:endParaRPr>
          </a:p>
          <a:p>
            <a:pPr eaLnBrk="1" hangingPunct="1">
              <a:buFont typeface="Arial" pitchFamily="34" charset="0"/>
              <a:buNone/>
            </a:pPr>
            <a:r>
              <a:rPr lang="zh-CN" altLang="en-US" sz="2700" b="1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三、氨基糖苷类药物</a:t>
            </a:r>
            <a:r>
              <a:rPr lang="zh-CN" altLang="zh-CN" sz="2700" b="1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共性</a:t>
            </a:r>
            <a:endParaRPr lang="en-US" altLang="zh-CN" sz="2700" b="1" dirty="0" smtClean="0">
              <a:latin typeface="微软雅黑" pitchFamily="34" charset="-122"/>
              <a:ea typeface="微软雅黑" pitchFamily="34" charset="-122"/>
              <a:sym typeface="Arial" pitchFamily="34" charset="0"/>
            </a:endParaRPr>
          </a:p>
          <a:p>
            <a:pPr eaLnBrk="1" hangingPunct="1">
              <a:buFont typeface="Arial" pitchFamily="34" charset="0"/>
              <a:buNone/>
            </a:pPr>
            <a:r>
              <a:rPr lang="zh-CN" altLang="en-US" sz="2700" b="1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四、氨基糖苷类代表</a:t>
            </a:r>
            <a:r>
              <a:rPr lang="zh-CN" altLang="zh-CN" sz="2700" b="1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药物</a:t>
            </a:r>
            <a:endParaRPr lang="en-US" altLang="zh-CN" sz="2700" b="1" dirty="0" smtClean="0">
              <a:latin typeface="微软雅黑" pitchFamily="34" charset="-122"/>
              <a:ea typeface="微软雅黑" pitchFamily="34" charset="-122"/>
              <a:sym typeface="Arial" pitchFamily="34" charset="0"/>
            </a:endParaRPr>
          </a:p>
          <a:p>
            <a:pPr eaLnBrk="1" hangingPunct="1">
              <a:buFont typeface="Arial" pitchFamily="34" charset="0"/>
              <a:buNone/>
            </a:pPr>
            <a:r>
              <a:rPr lang="zh-CN" altLang="en-US" sz="2700" b="1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五、多肽类</a:t>
            </a:r>
            <a:endParaRPr lang="en-US" altLang="zh-CN" sz="2700" b="1" dirty="0" smtClean="0">
              <a:latin typeface="微软雅黑" pitchFamily="34" charset="-122"/>
              <a:ea typeface="微软雅黑" pitchFamily="34" charset="-122"/>
              <a:sym typeface="Arial" pitchFamily="34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altLang="zh-CN" sz="2700" b="1" dirty="0" smtClean="0">
              <a:latin typeface="微软雅黑" pitchFamily="34" charset="-122"/>
              <a:ea typeface="微软雅黑" pitchFamily="34" charset="-122"/>
              <a:sym typeface="Arial" pitchFamily="34" charset="0"/>
            </a:endParaRPr>
          </a:p>
        </p:txBody>
      </p:sp>
    </p:spTree>
  </p:cSld>
  <p:clrMapOvr>
    <a:masterClrMapping/>
  </p:clrMapOvr>
  <p:transition spd="slow" advTm="995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  <p:bldP spid="33" grpId="0" build="allAtOnce"/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7" name="Rectangle 3"/>
          <p:cNvSpPr>
            <a:spLocks noChangeArrowheads="1"/>
          </p:cNvSpPr>
          <p:nvPr/>
        </p:nvSpPr>
        <p:spPr bwMode="auto">
          <a:xfrm>
            <a:off x="1187624" y="4293096"/>
            <a:ext cx="669674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latin typeface="黑体" pitchFamily="2" charset="-122"/>
                <a:ea typeface="黑体" pitchFamily="2" charset="-122"/>
              </a:rPr>
              <a:t>结构特点：</a:t>
            </a:r>
            <a:r>
              <a:rPr lang="en-US" altLang="zh-CN" sz="2800" b="1" dirty="0">
                <a:latin typeface="黑体" pitchFamily="2" charset="-122"/>
                <a:ea typeface="黑体" pitchFamily="2" charset="-122"/>
              </a:rPr>
              <a:t>N-</a:t>
            </a:r>
            <a:r>
              <a:rPr lang="zh-CN" altLang="en-US" sz="2800" b="1" dirty="0">
                <a:latin typeface="黑体" pitchFamily="2" charset="-122"/>
                <a:ea typeface="黑体" pitchFamily="2" charset="-122"/>
              </a:rPr>
              <a:t>甲基葡萄糖</a:t>
            </a:r>
            <a:r>
              <a:rPr lang="en-US" altLang="zh-CN" sz="2800" b="1" dirty="0">
                <a:latin typeface="黑体" pitchFamily="2" charset="-122"/>
                <a:ea typeface="黑体" pitchFamily="2" charset="-122"/>
              </a:rPr>
              <a:t>+</a:t>
            </a:r>
            <a:r>
              <a:rPr lang="zh-CN" altLang="en-US" sz="2800" b="1" dirty="0">
                <a:latin typeface="黑体" pitchFamily="2" charset="-122"/>
                <a:ea typeface="黑体" pitchFamily="2" charset="-122"/>
              </a:rPr>
              <a:t>链霉糖</a:t>
            </a:r>
            <a:r>
              <a:rPr lang="en-US" altLang="zh-CN" sz="2800" b="1" dirty="0">
                <a:latin typeface="黑体" pitchFamily="2" charset="-122"/>
                <a:ea typeface="黑体" pitchFamily="2" charset="-122"/>
              </a:rPr>
              <a:t>+</a:t>
            </a:r>
            <a:r>
              <a:rPr lang="zh-CN" altLang="en-US" sz="2800" b="1" dirty="0">
                <a:latin typeface="黑体" pitchFamily="2" charset="-122"/>
                <a:ea typeface="黑体" pitchFamily="2" charset="-122"/>
              </a:rPr>
              <a:t>链霉胍</a:t>
            </a:r>
          </a:p>
        </p:txBody>
      </p:sp>
      <p:sp>
        <p:nvSpPr>
          <p:cNvPr id="681988" name="Rectangle 4"/>
          <p:cNvSpPr>
            <a:spLocks noChangeArrowheads="1"/>
          </p:cNvSpPr>
          <p:nvPr/>
        </p:nvSpPr>
        <p:spPr bwMode="auto">
          <a:xfrm>
            <a:off x="1403648" y="5229200"/>
            <a:ext cx="436369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latin typeface="黑体" pitchFamily="2" charset="-122"/>
                <a:ea typeface="黑体" pitchFamily="2" charset="-122"/>
              </a:rPr>
              <a:t>含</a:t>
            </a:r>
            <a:r>
              <a:rPr lang="en-US" altLang="zh-CN" sz="2400" b="1" dirty="0">
                <a:latin typeface="黑体" pitchFamily="2" charset="-122"/>
                <a:ea typeface="黑体" pitchFamily="2" charset="-122"/>
              </a:rPr>
              <a:t>1</a:t>
            </a:r>
            <a:r>
              <a:rPr lang="zh-CN" altLang="en-US" sz="2400" b="1" dirty="0">
                <a:latin typeface="黑体" pitchFamily="2" charset="-122"/>
                <a:ea typeface="黑体" pitchFamily="2" charset="-122"/>
              </a:rPr>
              <a:t>个仲胺、</a:t>
            </a:r>
            <a:r>
              <a:rPr lang="en-US" altLang="zh-CN" sz="2400" b="1" dirty="0">
                <a:latin typeface="黑体" pitchFamily="2" charset="-122"/>
                <a:ea typeface="黑体" pitchFamily="2" charset="-122"/>
              </a:rPr>
              <a:t>2</a:t>
            </a:r>
            <a:r>
              <a:rPr lang="zh-CN" altLang="en-US" sz="2400" b="1" dirty="0">
                <a:latin typeface="黑体" pitchFamily="2" charset="-122"/>
                <a:ea typeface="黑体" pitchFamily="2" charset="-122"/>
              </a:rPr>
              <a:t>个胍基、</a:t>
            </a:r>
            <a:r>
              <a:rPr lang="en-US" altLang="zh-CN" sz="2400" b="1" dirty="0">
                <a:latin typeface="黑体" pitchFamily="2" charset="-122"/>
                <a:ea typeface="黑体" pitchFamily="2" charset="-122"/>
              </a:rPr>
              <a:t>1</a:t>
            </a:r>
            <a:r>
              <a:rPr lang="zh-CN" altLang="en-US" sz="2400" b="1" dirty="0">
                <a:latin typeface="黑体" pitchFamily="2" charset="-122"/>
                <a:ea typeface="黑体" pitchFamily="2" charset="-122"/>
              </a:rPr>
              <a:t>个醛基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115435" y="405036"/>
            <a:ext cx="7633724" cy="3705225"/>
            <a:chOff x="740" y="120"/>
            <a:chExt cx="4747" cy="2334"/>
          </a:xfrm>
        </p:grpSpPr>
        <p:sp>
          <p:nvSpPr>
            <p:cNvPr id="131082" name="Oval 6"/>
            <p:cNvSpPr>
              <a:spLocks noChangeArrowheads="1"/>
            </p:cNvSpPr>
            <p:nvPr/>
          </p:nvSpPr>
          <p:spPr bwMode="auto">
            <a:xfrm>
              <a:off x="3600" y="528"/>
              <a:ext cx="1152" cy="720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just" eaLnBrk="1" hangingPunct="1">
                <a:spcBef>
                  <a:spcPct val="20000"/>
                </a:spcBef>
                <a:buSzPct val="85000"/>
              </a:pPr>
              <a:endParaRPr lang="zh-CN" altLang="en-US"/>
            </a:p>
          </p:txBody>
        </p:sp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740" y="120"/>
              <a:ext cx="4747" cy="2334"/>
              <a:chOff x="1013" y="-53"/>
              <a:chExt cx="4747" cy="2334"/>
            </a:xfrm>
          </p:grpSpPr>
          <p:pic>
            <p:nvPicPr>
              <p:cNvPr id="131084" name="Picture 8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1044" y="672"/>
                <a:ext cx="4572" cy="16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131085" name="Oval 9"/>
              <p:cNvSpPr>
                <a:spLocks noChangeArrowheads="1"/>
              </p:cNvSpPr>
              <p:nvPr/>
            </p:nvSpPr>
            <p:spPr bwMode="auto">
              <a:xfrm>
                <a:off x="2256" y="816"/>
                <a:ext cx="480" cy="384"/>
              </a:xfrm>
              <a:prstGeom prst="ellips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just" eaLnBrk="1" hangingPunct="1">
                  <a:spcBef>
                    <a:spcPct val="20000"/>
                  </a:spcBef>
                  <a:buSzPct val="85000"/>
                </a:pPr>
                <a:endParaRPr lang="zh-CN" altLang="en-US"/>
              </a:p>
            </p:txBody>
          </p:sp>
          <p:sp>
            <p:nvSpPr>
              <p:cNvPr id="131086" name="Oval 10"/>
              <p:cNvSpPr>
                <a:spLocks noChangeArrowheads="1"/>
              </p:cNvSpPr>
              <p:nvPr/>
            </p:nvSpPr>
            <p:spPr bwMode="auto">
              <a:xfrm>
                <a:off x="2928" y="1680"/>
                <a:ext cx="480" cy="432"/>
              </a:xfrm>
              <a:prstGeom prst="ellips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just" eaLnBrk="1" hangingPunct="1">
                  <a:spcBef>
                    <a:spcPct val="20000"/>
                  </a:spcBef>
                  <a:buSzPct val="85000"/>
                </a:pPr>
                <a:endParaRPr lang="zh-CN" altLang="en-US"/>
              </a:p>
            </p:txBody>
          </p:sp>
          <p:sp>
            <p:nvSpPr>
              <p:cNvPr id="131087" name="Oval 11"/>
              <p:cNvSpPr>
                <a:spLocks noChangeArrowheads="1"/>
              </p:cNvSpPr>
              <p:nvPr/>
            </p:nvSpPr>
            <p:spPr bwMode="auto">
              <a:xfrm>
                <a:off x="4848" y="1296"/>
                <a:ext cx="912" cy="864"/>
              </a:xfrm>
              <a:prstGeom prst="ellips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just" eaLnBrk="1" hangingPunct="1">
                  <a:spcBef>
                    <a:spcPct val="20000"/>
                  </a:spcBef>
                  <a:buSzPct val="85000"/>
                </a:pPr>
                <a:endParaRPr lang="zh-CN" altLang="en-US"/>
              </a:p>
            </p:txBody>
          </p:sp>
          <p:sp>
            <p:nvSpPr>
              <p:cNvPr id="131088" name="Rectangle 12"/>
              <p:cNvSpPr>
                <a:spLocks noChangeArrowheads="1"/>
              </p:cNvSpPr>
              <p:nvPr/>
            </p:nvSpPr>
            <p:spPr bwMode="auto">
              <a:xfrm>
                <a:off x="1013" y="-53"/>
                <a:ext cx="3358" cy="36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eaLnBrk="1" hangingPunct="1">
                  <a:buFont typeface="Arial" pitchFamily="34" charset="0"/>
                  <a:buNone/>
                </a:pPr>
                <a:r>
                  <a:rPr lang="zh-CN" altLang="en-US" sz="3200" b="1" dirty="0" smtClean="0">
                    <a:solidFill>
                      <a:schemeClr val="bg1"/>
                    </a:solidFill>
                    <a:latin typeface="微软雅黑" pitchFamily="34" charset="-122"/>
                    <a:ea typeface="微软雅黑" pitchFamily="34" charset="-122"/>
                    <a:sym typeface="Arial" pitchFamily="34" charset="0"/>
                  </a:rPr>
                  <a:t>一、氨基糖苷类</a:t>
                </a:r>
                <a:r>
                  <a:rPr lang="zh-CN" altLang="zh-CN" sz="3200" b="1" dirty="0" smtClean="0">
                    <a:solidFill>
                      <a:schemeClr val="bg1"/>
                    </a:solidFill>
                    <a:latin typeface="微软雅黑" pitchFamily="34" charset="-122"/>
                    <a:ea typeface="微软雅黑" pitchFamily="34" charset="-122"/>
                    <a:sym typeface="Arial" pitchFamily="34" charset="0"/>
                  </a:rPr>
                  <a:t>结构特点</a:t>
                </a:r>
                <a:endParaRPr lang="zh-CN" altLang="en-US" sz="32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  <a:sym typeface="Arial" pitchFamily="34" charset="0"/>
                </a:endParaRPr>
              </a:p>
            </p:txBody>
          </p:sp>
        </p:grp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2843808" y="2708920"/>
            <a:ext cx="4608512" cy="1584325"/>
            <a:chOff x="1655" y="1480"/>
            <a:chExt cx="2903" cy="998"/>
          </a:xfrm>
        </p:grpSpPr>
        <p:sp>
          <p:nvSpPr>
            <p:cNvPr id="131079" name="Line 14"/>
            <p:cNvSpPr>
              <a:spLocks noChangeShapeType="1"/>
            </p:cNvSpPr>
            <p:nvPr/>
          </p:nvSpPr>
          <p:spPr bwMode="auto">
            <a:xfrm>
              <a:off x="1655" y="1480"/>
              <a:ext cx="480" cy="96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31080" name="Line 15"/>
            <p:cNvSpPr>
              <a:spLocks noChangeShapeType="1"/>
            </p:cNvSpPr>
            <p:nvPr/>
          </p:nvSpPr>
          <p:spPr bwMode="auto">
            <a:xfrm>
              <a:off x="3243" y="1933"/>
              <a:ext cx="317" cy="545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1081" name="Line 16"/>
            <p:cNvSpPr>
              <a:spLocks noChangeShapeType="1"/>
            </p:cNvSpPr>
            <p:nvPr/>
          </p:nvSpPr>
          <p:spPr bwMode="auto">
            <a:xfrm>
              <a:off x="4105" y="1706"/>
              <a:ext cx="453" cy="77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81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1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81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81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1987" grpId="0"/>
      <p:bldP spid="68198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44575" y="1076325"/>
            <a:ext cx="7343775" cy="5232995"/>
          </a:xfrm>
        </p:spPr>
        <p:txBody>
          <a:bodyPr/>
          <a:lstStyle/>
          <a:p>
            <a:pPr>
              <a:buFont typeface="Monotype Sorts"/>
              <a:buNone/>
              <a:defRPr/>
            </a:pPr>
            <a:r>
              <a:rPr lang="en-US" altLang="zh-CN" dirty="0" smtClean="0">
                <a:latin typeface="黑体" pitchFamily="2" charset="-122"/>
                <a:ea typeface="黑体" pitchFamily="2" charset="-122"/>
              </a:rPr>
              <a:t>                         </a:t>
            </a:r>
            <a:r>
              <a:rPr lang="zh-CN" altLang="en-US" dirty="0" smtClean="0">
                <a:latin typeface="黑体" pitchFamily="2" charset="-122"/>
                <a:ea typeface="黑体" pitchFamily="2" charset="-122"/>
              </a:rPr>
              <a:t>链霉素</a:t>
            </a:r>
            <a:r>
              <a:rPr lang="zh-CN" altLang="en-US" dirty="0" smtClean="0">
                <a:latin typeface="黑体" pitchFamily="2" charset="-122"/>
                <a:ea typeface="黑体" pitchFamily="2" charset="-122"/>
              </a:rPr>
              <a:t>、卡那霉素</a:t>
            </a:r>
            <a:r>
              <a:rPr lang="en-US" altLang="zh-CN" dirty="0" smtClean="0">
                <a:latin typeface="黑体" pitchFamily="2" charset="-122"/>
                <a:ea typeface="黑体" pitchFamily="2" charset="-122"/>
              </a:rPr>
              <a:t>                                         </a:t>
            </a:r>
          </a:p>
          <a:p>
            <a:pPr>
              <a:buFont typeface="Monotype Sorts"/>
              <a:buNone/>
              <a:defRPr/>
            </a:pPr>
            <a:r>
              <a:rPr lang="en-US" altLang="zh-CN" dirty="0" smtClean="0">
                <a:latin typeface="黑体" pitchFamily="2" charset="-122"/>
                <a:ea typeface="黑体" pitchFamily="2" charset="-122"/>
              </a:rPr>
              <a:t>                </a:t>
            </a:r>
            <a:r>
              <a:rPr lang="zh-CN" altLang="en-US" dirty="0" smtClean="0">
                <a:latin typeface="黑体" pitchFamily="2" charset="-122"/>
                <a:ea typeface="黑体" pitchFamily="2" charset="-122"/>
              </a:rPr>
              <a:t>链霉菌属</a:t>
            </a:r>
            <a:r>
              <a:rPr lang="en-US" altLang="zh-CN" dirty="0" smtClean="0">
                <a:latin typeface="黑体" pitchFamily="2" charset="-122"/>
                <a:ea typeface="黑体" pitchFamily="2" charset="-122"/>
              </a:rPr>
              <a:t>  </a:t>
            </a:r>
            <a:endParaRPr lang="en-US" altLang="zh-CN" dirty="0" smtClean="0">
              <a:latin typeface="黑体" pitchFamily="2" charset="-122"/>
              <a:ea typeface="黑体" pitchFamily="2" charset="-122"/>
            </a:endParaRPr>
          </a:p>
          <a:p>
            <a:pPr>
              <a:buFont typeface="Monotype Sorts"/>
              <a:buNone/>
              <a:defRPr/>
            </a:pPr>
            <a:r>
              <a:rPr lang="en-US" altLang="zh-CN" dirty="0" smtClean="0">
                <a:latin typeface="黑体" pitchFamily="2" charset="-122"/>
                <a:ea typeface="黑体" pitchFamily="2" charset="-122"/>
              </a:rPr>
              <a:t> </a:t>
            </a:r>
            <a:r>
              <a:rPr lang="en-US" altLang="zh-CN" dirty="0" smtClean="0">
                <a:latin typeface="黑体" pitchFamily="2" charset="-122"/>
                <a:ea typeface="黑体" pitchFamily="2" charset="-122"/>
              </a:rPr>
              <a:t>                        </a:t>
            </a:r>
            <a:r>
              <a:rPr lang="zh-CN" altLang="en-US" dirty="0" smtClean="0">
                <a:latin typeface="黑体" pitchFamily="2" charset="-122"/>
                <a:ea typeface="黑体" pitchFamily="2" charset="-122"/>
              </a:rPr>
              <a:t>新霉素</a:t>
            </a:r>
            <a:r>
              <a:rPr lang="zh-CN" altLang="en-US" dirty="0" smtClean="0">
                <a:latin typeface="黑体" pitchFamily="2" charset="-122"/>
                <a:ea typeface="黑体" pitchFamily="2" charset="-122"/>
              </a:rPr>
              <a:t>、大观霉素等</a:t>
            </a:r>
            <a:r>
              <a:rPr lang="en-US" altLang="zh-CN" dirty="0" smtClean="0">
                <a:latin typeface="黑体" pitchFamily="2" charset="-122"/>
                <a:ea typeface="黑体" pitchFamily="2" charset="-122"/>
              </a:rPr>
              <a:t>               </a:t>
            </a:r>
          </a:p>
          <a:p>
            <a:pPr>
              <a:buFont typeface="Monotype Sorts"/>
              <a:buNone/>
              <a:defRPr/>
            </a:pPr>
            <a:r>
              <a:rPr lang="zh-CN" altLang="en-US" dirty="0" smtClean="0">
                <a:latin typeface="黑体" pitchFamily="2" charset="-122"/>
                <a:ea typeface="黑体" pitchFamily="2" charset="-122"/>
              </a:rPr>
              <a:t>天然氨基糖苷类              </a:t>
            </a:r>
            <a:endParaRPr lang="en-US" altLang="zh-CN" dirty="0" smtClean="0">
              <a:latin typeface="黑体" pitchFamily="2" charset="-122"/>
              <a:ea typeface="黑体" pitchFamily="2" charset="-122"/>
            </a:endParaRPr>
          </a:p>
          <a:p>
            <a:pPr>
              <a:buFont typeface="Monotype Sorts"/>
              <a:buNone/>
              <a:defRPr/>
            </a:pPr>
            <a:r>
              <a:rPr lang="en-US" altLang="zh-CN" dirty="0" smtClean="0">
                <a:latin typeface="黑体" pitchFamily="2" charset="-122"/>
                <a:ea typeface="黑体" pitchFamily="2" charset="-122"/>
              </a:rPr>
              <a:t> </a:t>
            </a:r>
            <a:r>
              <a:rPr lang="en-US" altLang="zh-CN" dirty="0" smtClean="0">
                <a:latin typeface="黑体" pitchFamily="2" charset="-122"/>
                <a:ea typeface="黑体" pitchFamily="2" charset="-122"/>
              </a:rPr>
              <a:t>                           </a:t>
            </a:r>
            <a:r>
              <a:rPr lang="zh-CN" altLang="en-US" dirty="0" smtClean="0">
                <a:latin typeface="黑体" pitchFamily="2" charset="-122"/>
                <a:ea typeface="黑体" pitchFamily="2" charset="-122"/>
              </a:rPr>
              <a:t>庆大霉素     </a:t>
            </a:r>
            <a:endParaRPr lang="en-US" altLang="zh-CN" dirty="0" smtClean="0">
              <a:latin typeface="黑体" pitchFamily="2" charset="-122"/>
              <a:ea typeface="黑体" pitchFamily="2" charset="-122"/>
            </a:endParaRPr>
          </a:p>
          <a:p>
            <a:pPr>
              <a:buFont typeface="Monotype Sorts"/>
              <a:buNone/>
              <a:defRPr/>
            </a:pPr>
            <a:r>
              <a:rPr lang="en-US" altLang="zh-CN" dirty="0" smtClean="0">
                <a:latin typeface="黑体" pitchFamily="2" charset="-122"/>
                <a:ea typeface="黑体" pitchFamily="2" charset="-122"/>
              </a:rPr>
              <a:t>                </a:t>
            </a:r>
            <a:r>
              <a:rPr lang="zh-CN" altLang="en-US" dirty="0" smtClean="0">
                <a:latin typeface="黑体" pitchFamily="2" charset="-122"/>
                <a:ea typeface="黑体" pitchFamily="2" charset="-122"/>
              </a:rPr>
              <a:t>小单</a:t>
            </a:r>
            <a:r>
              <a:rPr lang="zh-CN" altLang="en-US" dirty="0" smtClean="0">
                <a:latin typeface="黑体" pitchFamily="2" charset="-122"/>
                <a:ea typeface="黑体" pitchFamily="2" charset="-122"/>
              </a:rPr>
              <a:t>胞菌属</a:t>
            </a:r>
            <a:endParaRPr lang="en-US" altLang="zh-CN" dirty="0" smtClean="0">
              <a:latin typeface="黑体" pitchFamily="2" charset="-122"/>
              <a:ea typeface="黑体" pitchFamily="2" charset="-122"/>
            </a:endParaRPr>
          </a:p>
          <a:p>
            <a:pPr>
              <a:buFont typeface="Monotype Sorts"/>
              <a:buNone/>
              <a:defRPr/>
            </a:pPr>
            <a:r>
              <a:rPr lang="en-US" altLang="zh-CN" dirty="0" smtClean="0">
                <a:latin typeface="黑体" pitchFamily="2" charset="-122"/>
                <a:ea typeface="黑体" pitchFamily="2" charset="-122"/>
              </a:rPr>
              <a:t>                            </a:t>
            </a:r>
            <a:r>
              <a:rPr lang="zh-CN" altLang="en-US" dirty="0" smtClean="0">
                <a:latin typeface="黑体" pitchFamily="2" charset="-122"/>
                <a:ea typeface="黑体" pitchFamily="2" charset="-122"/>
              </a:rPr>
              <a:t>小</a:t>
            </a:r>
            <a:r>
              <a:rPr lang="zh-CN" altLang="en-US" dirty="0" smtClean="0">
                <a:latin typeface="黑体" pitchFamily="2" charset="-122"/>
                <a:ea typeface="黑体" pitchFamily="2" charset="-122"/>
              </a:rPr>
              <a:t>诺米星等</a:t>
            </a:r>
            <a:endParaRPr lang="en-US" altLang="zh-CN" dirty="0" smtClean="0">
              <a:latin typeface="黑体" pitchFamily="2" charset="-122"/>
              <a:ea typeface="黑体" pitchFamily="2" charset="-122"/>
            </a:endParaRPr>
          </a:p>
          <a:p>
            <a:pPr>
              <a:buFont typeface="Monotype Sorts"/>
              <a:buNone/>
              <a:defRPr/>
            </a:pPr>
            <a:endParaRPr lang="en-US" altLang="zh-CN" dirty="0" smtClean="0">
              <a:latin typeface="黑体" pitchFamily="2" charset="-122"/>
              <a:ea typeface="黑体" pitchFamily="2" charset="-122"/>
            </a:endParaRPr>
          </a:p>
          <a:p>
            <a:pPr>
              <a:buFont typeface="Monotype Sorts"/>
              <a:buNone/>
              <a:defRPr/>
            </a:pPr>
            <a:r>
              <a:rPr lang="en-US" altLang="zh-CN" dirty="0" smtClean="0">
                <a:latin typeface="黑体" pitchFamily="2" charset="-122"/>
                <a:ea typeface="黑体" pitchFamily="2" charset="-122"/>
              </a:rPr>
              <a:t>                  </a:t>
            </a:r>
            <a:r>
              <a:rPr lang="zh-CN" altLang="en-US" dirty="0" smtClean="0">
                <a:latin typeface="黑体" pitchFamily="2" charset="-122"/>
                <a:ea typeface="黑体" pitchFamily="2" charset="-122"/>
              </a:rPr>
              <a:t>阿</a:t>
            </a:r>
            <a:r>
              <a:rPr lang="zh-CN" altLang="en-US" dirty="0" smtClean="0">
                <a:latin typeface="黑体" pitchFamily="2" charset="-122"/>
                <a:ea typeface="黑体" pitchFamily="2" charset="-122"/>
              </a:rPr>
              <a:t>米卡星、奈替米星</a:t>
            </a:r>
            <a:r>
              <a:rPr lang="en-US" altLang="zh-CN" dirty="0" smtClean="0">
                <a:latin typeface="黑体" pitchFamily="2" charset="-122"/>
                <a:ea typeface="黑体" pitchFamily="2" charset="-122"/>
              </a:rPr>
              <a:t>  </a:t>
            </a:r>
          </a:p>
          <a:p>
            <a:pPr>
              <a:buNone/>
              <a:defRPr/>
            </a:pPr>
            <a:r>
              <a:rPr lang="zh-CN" altLang="en-US" dirty="0" smtClean="0">
                <a:latin typeface="黑体" pitchFamily="2" charset="-122"/>
                <a:ea typeface="黑体" pitchFamily="2" charset="-122"/>
              </a:rPr>
              <a:t>半合成氨基糖苷类</a:t>
            </a:r>
          </a:p>
          <a:p>
            <a:pPr>
              <a:buFont typeface="Monotype Sorts"/>
              <a:buNone/>
              <a:defRPr/>
            </a:pPr>
            <a:r>
              <a:rPr lang="en-US" altLang="zh-CN" dirty="0" smtClean="0">
                <a:latin typeface="黑体" pitchFamily="2" charset="-122"/>
                <a:ea typeface="黑体" pitchFamily="2" charset="-122"/>
              </a:rPr>
              <a:t>                  </a:t>
            </a:r>
            <a:r>
              <a:rPr lang="zh-CN" altLang="en-US" dirty="0" smtClean="0">
                <a:latin typeface="黑体" pitchFamily="2" charset="-122"/>
                <a:ea typeface="黑体" pitchFamily="2" charset="-122"/>
              </a:rPr>
              <a:t>异</a:t>
            </a:r>
            <a:r>
              <a:rPr lang="zh-CN" altLang="en-US" dirty="0" smtClean="0">
                <a:latin typeface="黑体" pitchFamily="2" charset="-122"/>
                <a:ea typeface="黑体" pitchFamily="2" charset="-122"/>
              </a:rPr>
              <a:t>帕卡星、阿贝卡星</a:t>
            </a:r>
            <a:endParaRPr lang="en-US" altLang="zh-CN" dirty="0" smtClean="0"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1115616" y="404813"/>
            <a:ext cx="6336703" cy="586957"/>
          </a:xfrm>
          <a:prstGeom prst="rect">
            <a:avLst/>
          </a:prstGeom>
          <a:noFill/>
          <a:ln w="50800">
            <a:noFill/>
            <a:miter lim="800000"/>
            <a:headEnd type="none" w="sm" len="sm"/>
            <a:tailEnd type="none" w="sm" len="sm"/>
          </a:ln>
        </p:spPr>
        <p:txBody>
          <a:bodyPr wrap="square" lIns="90000" tIns="46800" rIns="90000" bIns="46800">
            <a:spAutoFit/>
          </a:bodyPr>
          <a:lstStyle/>
          <a:p>
            <a:pPr eaLnBrk="1" hangingPunct="1">
              <a:buFont typeface="Arial" pitchFamily="34" charset="0"/>
              <a:buNone/>
            </a:pPr>
            <a:r>
              <a:rPr lang="zh-CN" altLang="en-US" sz="32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Arial" pitchFamily="34" charset="0"/>
              </a:rPr>
              <a:t>二、氨基糖苷类药物</a:t>
            </a:r>
            <a:r>
              <a:rPr lang="zh-CN" altLang="zh-CN" sz="32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Arial" pitchFamily="34" charset="0"/>
              </a:rPr>
              <a:t>分类</a:t>
            </a:r>
            <a:endParaRPr lang="en-US" altLang="zh-CN" sz="32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  <a:sym typeface="Arial" pitchFamily="34" charset="0"/>
            </a:endParaRPr>
          </a:p>
        </p:txBody>
      </p:sp>
      <p:sp>
        <p:nvSpPr>
          <p:cNvPr id="9" name="AutoShape 3"/>
          <p:cNvSpPr>
            <a:spLocks/>
          </p:cNvSpPr>
          <p:nvPr/>
        </p:nvSpPr>
        <p:spPr bwMode="auto">
          <a:xfrm>
            <a:off x="3779912" y="4941168"/>
            <a:ext cx="144016" cy="1080120"/>
          </a:xfrm>
          <a:prstGeom prst="leftBrace">
            <a:avLst>
              <a:gd name="adj1" fmla="val 305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AutoShape 3"/>
          <p:cNvSpPr>
            <a:spLocks/>
          </p:cNvSpPr>
          <p:nvPr/>
        </p:nvSpPr>
        <p:spPr bwMode="auto">
          <a:xfrm>
            <a:off x="3419872" y="1628800"/>
            <a:ext cx="216024" cy="2088232"/>
          </a:xfrm>
          <a:prstGeom prst="leftBrace">
            <a:avLst>
              <a:gd name="adj1" fmla="val 305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" name="AutoShape 3"/>
          <p:cNvSpPr>
            <a:spLocks/>
          </p:cNvSpPr>
          <p:nvPr/>
        </p:nvSpPr>
        <p:spPr bwMode="auto">
          <a:xfrm>
            <a:off x="5292080" y="3140968"/>
            <a:ext cx="216024" cy="1080120"/>
          </a:xfrm>
          <a:prstGeom prst="leftBrace">
            <a:avLst>
              <a:gd name="adj1" fmla="val 305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" name="AutoShape 3"/>
          <p:cNvSpPr>
            <a:spLocks/>
          </p:cNvSpPr>
          <p:nvPr/>
        </p:nvSpPr>
        <p:spPr bwMode="auto">
          <a:xfrm>
            <a:off x="4932040" y="1340768"/>
            <a:ext cx="144016" cy="1008112"/>
          </a:xfrm>
          <a:prstGeom prst="leftBrace">
            <a:avLst>
              <a:gd name="adj1" fmla="val 305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三、氨基糖苷类药物</a:t>
            </a:r>
            <a:r>
              <a:rPr lang="zh-CN" altLang="zh-CN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共性</a:t>
            </a:r>
            <a:endParaRPr lang="en-US" altLang="zh-CN" dirty="0" smtClean="0">
              <a:latin typeface="微软雅黑" pitchFamily="34" charset="-122"/>
              <a:ea typeface="微软雅黑" pitchFamily="34" charset="-122"/>
              <a:sym typeface="Arial" pitchFamily="34" charset="0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1044575" y="1196752"/>
            <a:ext cx="7343775" cy="4248472"/>
          </a:xfrm>
        </p:spPr>
        <p:txBody>
          <a:bodyPr/>
          <a:lstStyle/>
          <a:p>
            <a:pPr>
              <a:buNone/>
            </a:pPr>
            <a:r>
              <a:rPr lang="en-US" altLang="zh-CN" b="1" dirty="0" smtClean="0"/>
              <a:t>  1.</a:t>
            </a:r>
            <a:r>
              <a:rPr lang="zh-CN" altLang="zh-CN" b="1" dirty="0" smtClean="0"/>
              <a:t>化学结构相似；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 2.</a:t>
            </a:r>
            <a:r>
              <a:rPr lang="zh-CN" altLang="zh-CN" b="1" dirty="0" smtClean="0"/>
              <a:t>体内过</a:t>
            </a:r>
            <a:r>
              <a:rPr lang="zh-CN" altLang="en-US" b="1" dirty="0" smtClean="0"/>
              <a:t>程</a:t>
            </a:r>
            <a:r>
              <a:rPr lang="zh-CN" altLang="zh-CN" b="1" dirty="0" smtClean="0"/>
              <a:t>相似；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 3.</a:t>
            </a:r>
            <a:r>
              <a:rPr lang="zh-CN" altLang="zh-CN" b="1" dirty="0" smtClean="0"/>
              <a:t>抗菌谱相似；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 4.</a:t>
            </a:r>
            <a:r>
              <a:rPr lang="zh-CN" altLang="zh-CN" b="1" dirty="0" smtClean="0"/>
              <a:t>作用机理相似；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 5.</a:t>
            </a:r>
            <a:r>
              <a:rPr lang="zh-CN" altLang="zh-CN" b="1" dirty="0" smtClean="0"/>
              <a:t>耐药性相似；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 6.</a:t>
            </a:r>
            <a:r>
              <a:rPr lang="zh-CN" altLang="zh-CN" b="1" dirty="0" smtClean="0"/>
              <a:t>不良反应相似。</a:t>
            </a:r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三、氨基糖苷类药物</a:t>
            </a:r>
            <a:r>
              <a:rPr lang="zh-CN" altLang="zh-CN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共性</a:t>
            </a:r>
            <a:endParaRPr lang="zh-CN" altLang="en-US" dirty="0" smtClean="0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1044575" y="1196752"/>
            <a:ext cx="7343775" cy="4248472"/>
          </a:xfrm>
        </p:spPr>
        <p:txBody>
          <a:bodyPr/>
          <a:lstStyle/>
          <a:p>
            <a:pPr>
              <a:buNone/>
            </a:pPr>
            <a:r>
              <a:rPr lang="en-US" altLang="zh-CN" b="1" dirty="0" smtClean="0"/>
              <a:t>  1.</a:t>
            </a:r>
            <a:r>
              <a:rPr lang="zh-CN" altLang="zh-CN" b="1" dirty="0" smtClean="0"/>
              <a:t>化学结构相似；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 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</a:t>
            </a:r>
            <a:r>
              <a:rPr lang="en-US" altLang="zh-CN" b="1" dirty="0" smtClean="0"/>
              <a:t>    </a:t>
            </a:r>
            <a:r>
              <a:rPr lang="zh-CN" altLang="en-US" b="1" dirty="0" smtClean="0"/>
              <a:t>苷元</a:t>
            </a:r>
            <a:r>
              <a:rPr lang="zh-CN" altLang="en-US" b="1" dirty="0" smtClean="0"/>
              <a:t>和氨基糖由氧桥链接构成。</a:t>
            </a:r>
            <a:endParaRPr lang="zh-CN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三、氨基糖苷类药物</a:t>
            </a:r>
            <a:r>
              <a:rPr lang="zh-CN" altLang="zh-CN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共性</a:t>
            </a:r>
            <a:endParaRPr lang="zh-CN" altLang="en-US" dirty="0" smtClean="0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1044575" y="1196752"/>
            <a:ext cx="7343775" cy="3744416"/>
          </a:xfrm>
        </p:spPr>
        <p:txBody>
          <a:bodyPr/>
          <a:lstStyle/>
          <a:p>
            <a:pPr>
              <a:buNone/>
            </a:pPr>
            <a:r>
              <a:rPr lang="en-US" altLang="zh-CN" b="1" dirty="0" smtClean="0"/>
              <a:t>  2.</a:t>
            </a:r>
            <a:r>
              <a:rPr lang="zh-CN" altLang="zh-CN" b="1" dirty="0" smtClean="0"/>
              <a:t>体内过</a:t>
            </a:r>
            <a:r>
              <a:rPr lang="zh-CN" altLang="en-US" b="1" dirty="0" smtClean="0"/>
              <a:t>程</a:t>
            </a:r>
            <a:r>
              <a:rPr lang="zh-CN" altLang="zh-CN" b="1" dirty="0" smtClean="0"/>
              <a:t>相似；</a:t>
            </a:r>
            <a:endParaRPr lang="en-US" altLang="zh-CN" b="1" dirty="0" smtClean="0"/>
          </a:p>
          <a:p>
            <a:r>
              <a:rPr lang="zh-CN" altLang="zh-CN" b="1" dirty="0" smtClean="0"/>
              <a:t>吸收：为有机碱，口服难吸收，因此用于治疗肠道感染</a:t>
            </a:r>
            <a:endParaRPr lang="zh-CN" altLang="zh-CN" dirty="0" smtClean="0"/>
          </a:p>
          <a:p>
            <a:r>
              <a:rPr lang="zh-CN" altLang="zh-CN" b="1" dirty="0" smtClean="0"/>
              <a:t>分布：血浆蛋白结合率低，主要分布在细胞外液，在耳淋巴液和肾皮质中浓度高，可透过胎盘屏障，不易透过血脑屏障。</a:t>
            </a:r>
            <a:endParaRPr lang="zh-CN" altLang="zh-CN" dirty="0" smtClean="0"/>
          </a:p>
          <a:p>
            <a:r>
              <a:rPr lang="zh-CN" altLang="zh-CN" b="1" dirty="0" smtClean="0"/>
              <a:t>消除：不被代谢，以原形经肾小球滤过排出。尿药浓度约为血药峰浓度的</a:t>
            </a:r>
            <a:r>
              <a:rPr lang="en-US" altLang="zh-CN" b="1" dirty="0" smtClean="0">
                <a:latin typeface="Times New Roman" pitchFamily="18" charset="0"/>
                <a:cs typeface="Times New Roman" pitchFamily="18" charset="0"/>
              </a:rPr>
              <a:t>25~100</a:t>
            </a:r>
            <a:r>
              <a:rPr lang="zh-CN" altLang="zh-CN" b="1" dirty="0" smtClean="0"/>
              <a:t>倍。</a:t>
            </a:r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三、氨基糖苷类药物</a:t>
            </a:r>
            <a:r>
              <a:rPr lang="zh-CN" altLang="zh-CN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共性</a:t>
            </a:r>
            <a:endParaRPr lang="zh-CN" altLang="en-US" dirty="0" smtClean="0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1044575" y="1196752"/>
            <a:ext cx="7343775" cy="4248472"/>
          </a:xfrm>
        </p:spPr>
        <p:txBody>
          <a:bodyPr/>
          <a:lstStyle/>
          <a:p>
            <a:pPr>
              <a:buNone/>
            </a:pPr>
            <a:r>
              <a:rPr lang="en-US" altLang="zh-CN" b="1" dirty="0" smtClean="0"/>
              <a:t>3.</a:t>
            </a:r>
            <a:r>
              <a:rPr lang="zh-CN" altLang="zh-CN" b="1" dirty="0" smtClean="0"/>
              <a:t>抗菌谱相似；</a:t>
            </a:r>
            <a:endParaRPr lang="en-US" altLang="zh-CN" b="1" dirty="0" smtClean="0"/>
          </a:p>
          <a:p>
            <a:r>
              <a:rPr lang="en-US" altLang="zh-CN" b="1" dirty="0" smtClean="0"/>
              <a:t>(1):</a:t>
            </a:r>
            <a:r>
              <a:rPr lang="zh-CN" altLang="zh-CN" b="1" dirty="0" smtClean="0"/>
              <a:t>对需氧</a:t>
            </a:r>
            <a:r>
              <a:rPr lang="en-US" altLang="zh-CN" b="1" dirty="0" smtClean="0"/>
              <a:t>G-</a:t>
            </a:r>
            <a:r>
              <a:rPr lang="zh-CN" altLang="zh-CN" b="1" dirty="0" smtClean="0"/>
              <a:t>杆菌有强大的杀灭作用，对厌氧菌无效</a:t>
            </a:r>
            <a:endParaRPr lang="zh-CN" altLang="zh-CN" dirty="0" smtClean="0"/>
          </a:p>
          <a:p>
            <a:r>
              <a:rPr lang="en-US" altLang="zh-CN" b="1" dirty="0" smtClean="0"/>
              <a:t>(2):</a:t>
            </a:r>
            <a:r>
              <a:rPr lang="zh-CN" altLang="zh-CN" b="1" dirty="0" smtClean="0"/>
              <a:t>对革兰阴性球菌如淋球菌、脑膜炎球菌的作用差，</a:t>
            </a:r>
            <a:endParaRPr lang="zh-CN" altLang="zh-CN" dirty="0" smtClean="0"/>
          </a:p>
          <a:p>
            <a:r>
              <a:rPr lang="en-US" altLang="zh-CN" b="1" dirty="0" smtClean="0"/>
              <a:t>(3):</a:t>
            </a:r>
            <a:r>
              <a:rPr lang="zh-CN" altLang="zh-CN" b="1" dirty="0" smtClean="0"/>
              <a:t>各型链球菌、肠球菌及各种厌氧菌对该类抗生素耐药，对耐药金葡菌有效。</a:t>
            </a:r>
            <a:endParaRPr lang="zh-CN" altLang="zh-CN" dirty="0" smtClean="0"/>
          </a:p>
          <a:p>
            <a:r>
              <a:rPr lang="en-US" altLang="zh-CN" b="1" dirty="0" smtClean="0"/>
              <a:t>(4):</a:t>
            </a:r>
            <a:r>
              <a:rPr lang="zh-CN" altLang="zh-CN" b="1" dirty="0" smtClean="0"/>
              <a:t>与</a:t>
            </a:r>
            <a:r>
              <a:rPr lang="en-US" altLang="zh-CN" b="1" dirty="0" smtClean="0"/>
              <a:t>β-</a:t>
            </a:r>
            <a:r>
              <a:rPr lang="en-US" altLang="zh-CN" b="1" dirty="0" err="1" smtClean="0"/>
              <a:t>内酰胺类抗生素</a:t>
            </a:r>
            <a:r>
              <a:rPr lang="zh-CN" altLang="zh-CN" b="1" dirty="0" smtClean="0"/>
              <a:t>有协同作用。</a:t>
            </a:r>
            <a:endParaRPr lang="zh-CN" alt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51559" y="4797152"/>
            <a:ext cx="3297134" cy="16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46TGp_biz_light_v2">
  <a:themeElements>
    <a:clrScheme name="146TGp_biz_light_v2 3">
      <a:dk1>
        <a:srgbClr val="003366"/>
      </a:dk1>
      <a:lt1>
        <a:srgbClr val="FFFFFF"/>
      </a:lt1>
      <a:dk2>
        <a:srgbClr val="5086C2"/>
      </a:dk2>
      <a:lt2>
        <a:srgbClr val="C0C0C0"/>
      </a:lt2>
      <a:accent1>
        <a:srgbClr val="DE8848"/>
      </a:accent1>
      <a:accent2>
        <a:srgbClr val="85BA54"/>
      </a:accent2>
      <a:accent3>
        <a:srgbClr val="FFFFFF"/>
      </a:accent3>
      <a:accent4>
        <a:srgbClr val="002A56"/>
      </a:accent4>
      <a:accent5>
        <a:srgbClr val="ECC3B1"/>
      </a:accent5>
      <a:accent6>
        <a:srgbClr val="78A84B"/>
      </a:accent6>
      <a:hlink>
        <a:srgbClr val="4C59D2"/>
      </a:hlink>
      <a:folHlink>
        <a:srgbClr val="A0B5C4"/>
      </a:folHlink>
    </a:clrScheme>
    <a:fontScheme name="146TGp_biz_light_v2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ysDot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黑体" panose="02010609060101010101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ysDot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黑体" panose="02010609060101010101" pitchFamily="49" charset="-122"/>
          </a:defRPr>
        </a:defPPr>
      </a:lstStyle>
    </a:lnDef>
  </a:objectDefaults>
  <a:extraClrSchemeLst>
    <a:extraClrScheme>
      <a:clrScheme name="146TGp_biz_light_v2 1">
        <a:dk1>
          <a:srgbClr val="48806B"/>
        </a:dk1>
        <a:lt1>
          <a:srgbClr val="FFFFFF"/>
        </a:lt1>
        <a:dk2>
          <a:srgbClr val="77956D"/>
        </a:dk2>
        <a:lt2>
          <a:srgbClr val="C0C0C0"/>
        </a:lt2>
        <a:accent1>
          <a:srgbClr val="6BB9C3"/>
        </a:accent1>
        <a:accent2>
          <a:srgbClr val="E7BA15"/>
        </a:accent2>
        <a:accent3>
          <a:srgbClr val="FFFFFF"/>
        </a:accent3>
        <a:accent4>
          <a:srgbClr val="3C6C5A"/>
        </a:accent4>
        <a:accent5>
          <a:srgbClr val="BAD9DE"/>
        </a:accent5>
        <a:accent6>
          <a:srgbClr val="D1A812"/>
        </a:accent6>
        <a:hlink>
          <a:srgbClr val="76C14D"/>
        </a:hlink>
        <a:folHlink>
          <a:srgbClr val="B0C2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46TGp_biz_light_v2 2">
        <a:dk1>
          <a:srgbClr val="5F5F5F"/>
        </a:dk1>
        <a:lt1>
          <a:srgbClr val="FFFFFF"/>
        </a:lt1>
        <a:dk2>
          <a:srgbClr val="8D8D8D"/>
        </a:dk2>
        <a:lt2>
          <a:srgbClr val="C0C0C0"/>
        </a:lt2>
        <a:accent1>
          <a:srgbClr val="8EC072"/>
        </a:accent1>
        <a:accent2>
          <a:srgbClr val="5DB8CD"/>
        </a:accent2>
        <a:accent3>
          <a:srgbClr val="FFFFFF"/>
        </a:accent3>
        <a:accent4>
          <a:srgbClr val="505050"/>
        </a:accent4>
        <a:accent5>
          <a:srgbClr val="C6DCBC"/>
        </a:accent5>
        <a:accent6>
          <a:srgbClr val="53A6BA"/>
        </a:accent6>
        <a:hlink>
          <a:srgbClr val="D68B40"/>
        </a:hlink>
        <a:folHlink>
          <a:srgbClr val="D5D17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46TGp_biz_light_v2 3">
        <a:dk1>
          <a:srgbClr val="003366"/>
        </a:dk1>
        <a:lt1>
          <a:srgbClr val="FFFFFF"/>
        </a:lt1>
        <a:dk2>
          <a:srgbClr val="5086C2"/>
        </a:dk2>
        <a:lt2>
          <a:srgbClr val="C0C0C0"/>
        </a:lt2>
        <a:accent1>
          <a:srgbClr val="DE8848"/>
        </a:accent1>
        <a:accent2>
          <a:srgbClr val="85BA54"/>
        </a:accent2>
        <a:accent3>
          <a:srgbClr val="FFFFFF"/>
        </a:accent3>
        <a:accent4>
          <a:srgbClr val="002A56"/>
        </a:accent4>
        <a:accent5>
          <a:srgbClr val="ECC3B1"/>
        </a:accent5>
        <a:accent6>
          <a:srgbClr val="78A84B"/>
        </a:accent6>
        <a:hlink>
          <a:srgbClr val="4C59D2"/>
        </a:hlink>
        <a:folHlink>
          <a:srgbClr val="A0B5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1907</TotalTime>
  <Words>852</Words>
  <Application>Microsoft Office PowerPoint</Application>
  <PresentationFormat>全屏显示(4:3)</PresentationFormat>
  <Paragraphs>89</Paragraphs>
  <Slides>17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18" baseType="lpstr">
      <vt:lpstr>146TGp_biz_light_v2</vt:lpstr>
      <vt:lpstr>兽医药理学基础知识 兽药对动物疾病的“护驾”之旅</vt:lpstr>
      <vt:lpstr>幻灯片 2</vt:lpstr>
      <vt:lpstr>幻灯片 3</vt:lpstr>
      <vt:lpstr>幻灯片 4</vt:lpstr>
      <vt:lpstr>幻灯片 5</vt:lpstr>
      <vt:lpstr>三、氨基糖苷类药物共性</vt:lpstr>
      <vt:lpstr>三、氨基糖苷类药物共性</vt:lpstr>
      <vt:lpstr>三、氨基糖苷类药物共性</vt:lpstr>
      <vt:lpstr>三、氨基糖苷类药物共性</vt:lpstr>
      <vt:lpstr>三、氨基糖苷类药物共性</vt:lpstr>
      <vt:lpstr>幻灯片 11</vt:lpstr>
      <vt:lpstr>三、氨基糖苷类药物共性</vt:lpstr>
      <vt:lpstr>三、氨基糖苷类药物共性</vt:lpstr>
      <vt:lpstr>四、氨基糖苷类代表药物</vt:lpstr>
      <vt:lpstr>四、氨基糖苷类代表药物</vt:lpstr>
      <vt:lpstr>五、多肽类</vt:lpstr>
      <vt:lpstr>小结</vt:lpstr>
    </vt:vector>
  </TitlesOfParts>
  <Company>微软中国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www.pptbz.com</dc:title>
  <dc:creator>微软用户</dc:creator>
  <cp:lastModifiedBy>Microsoft</cp:lastModifiedBy>
  <cp:revision>345</cp:revision>
  <dcterms:created xsi:type="dcterms:W3CDTF">2014-01-13T04:32:11Z</dcterms:created>
  <dcterms:modified xsi:type="dcterms:W3CDTF">2019-06-14T08:47:08Z</dcterms:modified>
</cp:coreProperties>
</file>